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77"/>
  </p:notesMasterIdLst>
  <p:handoutMasterIdLst>
    <p:handoutMasterId r:id="rId78"/>
  </p:handoutMasterIdLst>
  <p:sldIdLst>
    <p:sldId id="296" r:id="rId5"/>
    <p:sldId id="472" r:id="rId6"/>
    <p:sldId id="442" r:id="rId7"/>
    <p:sldId id="475" r:id="rId8"/>
    <p:sldId id="473" r:id="rId9"/>
    <p:sldId id="439" r:id="rId10"/>
    <p:sldId id="537" r:id="rId11"/>
    <p:sldId id="440" r:id="rId12"/>
    <p:sldId id="476" r:id="rId13"/>
    <p:sldId id="477" r:id="rId14"/>
    <p:sldId id="478" r:id="rId15"/>
    <p:sldId id="479" r:id="rId16"/>
    <p:sldId id="480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90" r:id="rId25"/>
    <p:sldId id="489" r:id="rId26"/>
    <p:sldId id="491" r:id="rId27"/>
    <p:sldId id="519" r:id="rId28"/>
    <p:sldId id="492" r:id="rId29"/>
    <p:sldId id="510" r:id="rId30"/>
    <p:sldId id="543" r:id="rId31"/>
    <p:sldId id="512" r:id="rId32"/>
    <p:sldId id="568" r:id="rId33"/>
    <p:sldId id="544" r:id="rId34"/>
    <p:sldId id="569" r:id="rId35"/>
    <p:sldId id="546" r:id="rId36"/>
    <p:sldId id="525" r:id="rId37"/>
    <p:sldId id="526" r:id="rId38"/>
    <p:sldId id="529" r:id="rId39"/>
    <p:sldId id="522" r:id="rId40"/>
    <p:sldId id="528" r:id="rId41"/>
    <p:sldId id="530" r:id="rId42"/>
    <p:sldId id="532" r:id="rId43"/>
    <p:sldId id="523" r:id="rId44"/>
    <p:sldId id="498" r:id="rId45"/>
    <p:sldId id="540" r:id="rId46"/>
    <p:sldId id="567" r:id="rId47"/>
    <p:sldId id="504" r:id="rId48"/>
    <p:sldId id="536" r:id="rId49"/>
    <p:sldId id="550" r:id="rId50"/>
    <p:sldId id="539" r:id="rId51"/>
    <p:sldId id="554" r:id="rId52"/>
    <p:sldId id="555" r:id="rId53"/>
    <p:sldId id="556" r:id="rId54"/>
    <p:sldId id="557" r:id="rId55"/>
    <p:sldId id="558" r:id="rId56"/>
    <p:sldId id="564" r:id="rId57"/>
    <p:sldId id="566" r:id="rId58"/>
    <p:sldId id="412" r:id="rId59"/>
    <p:sldId id="570" r:id="rId60"/>
    <p:sldId id="571" r:id="rId61"/>
    <p:sldId id="572" r:id="rId62"/>
    <p:sldId id="573" r:id="rId63"/>
    <p:sldId id="574" r:id="rId64"/>
    <p:sldId id="575" r:id="rId65"/>
    <p:sldId id="576" r:id="rId66"/>
    <p:sldId id="577" r:id="rId67"/>
    <p:sldId id="578" r:id="rId68"/>
    <p:sldId id="579" r:id="rId69"/>
    <p:sldId id="580" r:id="rId70"/>
    <p:sldId id="581" r:id="rId71"/>
    <p:sldId id="582" r:id="rId72"/>
    <p:sldId id="583" r:id="rId73"/>
    <p:sldId id="584" r:id="rId74"/>
    <p:sldId id="585" r:id="rId75"/>
    <p:sldId id="586" r:id="rId76"/>
  </p:sldIdLst>
  <p:sldSz cx="9144000" cy="6858000" type="screen4x3"/>
  <p:notesSz cx="9923463" cy="6788150"/>
  <p:embeddedFontLst>
    <p:embeddedFont>
      <p:font typeface="Tahoma" pitchFamily="34" charset="0"/>
      <p:regular r:id="rId79"/>
      <p:bold r:id="rId80"/>
    </p:embeddedFont>
    <p:embeddedFont>
      <p:font typeface="맑은 고딕" pitchFamily="50" charset="-127"/>
      <p:regular r:id="rId81"/>
      <p:bold r:id="rId82"/>
    </p:embeddedFont>
    <p:embeddedFont>
      <p:font typeface="Wingdings 3" pitchFamily="18" charset="2"/>
      <p:regular r:id="rId83"/>
    </p:embeddedFont>
    <p:embeddedFont>
      <p:font typeface="Verdana" pitchFamily="34" charset="0"/>
      <p:regular r:id="rId84"/>
      <p:bold r:id="rId85"/>
      <p:italic r:id="rId86"/>
      <p:boldItalic r:id="rId87"/>
    </p:embeddedFont>
    <p:embeddedFont>
      <p:font typeface="Wingdings 2" pitchFamily="18" charset="2"/>
      <p:regular r:id="rId88"/>
    </p:embeddedFont>
    <p:embeddedFont>
      <p:font typeface="Lucida Sans Unicode" pitchFamily="34" charset="0"/>
      <p:regular r:id="rId89"/>
    </p:embeddedFont>
    <p:embeddedFont>
      <p:font typeface="HY헤드라인M" pitchFamily="18" charset="-127"/>
      <p:regular r:id="rId90"/>
    </p:embeddedFont>
    <p:embeddedFont>
      <p:font typeface="한컴바탕" pitchFamily="18" charset="-127"/>
      <p:regular r:id="rId9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hlink"/>
        </a:solidFill>
        <a:latin typeface="Tahoma" pitchFamily="34" charset="0"/>
        <a:ea typeface="바탕체" pitchFamily="17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E0"/>
    <a:srgbClr val="CC3300"/>
    <a:srgbClr val="FF3300"/>
    <a:srgbClr val="FF0066"/>
    <a:srgbClr val="00CCFF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9" autoAdjust="0"/>
    <p:restoredTop sz="63808" autoAdjust="0"/>
  </p:normalViewPr>
  <p:slideViewPr>
    <p:cSldViewPr>
      <p:cViewPr varScale="1">
        <p:scale>
          <a:sx n="29" d="100"/>
          <a:sy n="29" d="100"/>
        </p:scale>
        <p:origin x="-1542" y="-84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24"/>
    </p:cViewPr>
  </p:sorterViewPr>
  <p:notesViewPr>
    <p:cSldViewPr>
      <p:cViewPr>
        <p:scale>
          <a:sx n="100" d="100"/>
          <a:sy n="100" d="100"/>
        </p:scale>
        <p:origin x="-2610" y="-78"/>
      </p:cViewPr>
      <p:guideLst>
        <p:guide orient="horz" pos="1952"/>
        <p:guide pos="2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87" Type="http://schemas.openxmlformats.org/officeDocument/2006/relationships/font" Target="fonts/font9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90" Type="http://schemas.openxmlformats.org/officeDocument/2006/relationships/font" Target="fonts/font12.fntdata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&#44148;&#48372;&#51116;&#51221;,%20&#48124;&#48372;&#51116;&#51221;%20&#48708;&#51473;%20&#52628;&#5106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277;&#44553;&#52404;&#44228;\&#44277;&#44553;&#52404;&#44228;%20&#48516;&#49437;&#51088;&#47308;%20&#51333;&#54633;\&#48337;&#50896;&#50672;&#48372;\2009%20&#48337;&#50896;&#50672;&#48372;(&#51216;&#44160;&#50857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277;&#44277;&#51032;&#47308;\&#44277;&#44277;&#48337;&#49345;%20&#54788;&#54889;(07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277;&#44553;&#52404;&#44228;\&#44277;&#44553;&#52404;&#44228;%20&#48516;&#49437;&#51088;&#47308;%20&#51333;&#54633;\&#48337;&#50896;&#50672;&#48372;\2009%20&#48337;&#50896;&#50672;&#48372;(&#51216;&#44160;&#50857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9440;&#51652;&#48373;&#51648;&#49324;&#54924;&#48708;&#51204;\&#44553;&#47564;&#49457;%20&#49688;&#44553;%20&#48520;&#44512;&#5480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9440;&#51652;&#48373;&#51648;&#49324;&#54924;&#48708;&#51204;\&#44553;&#47564;&#49457;%20&#49688;&#44553;%20&#48520;&#44512;&#5480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yikim%20&#44536;&#47548;%20&#51088;&#4730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&#44148;&#48372;&#51116;&#51221;,%20&#48124;&#48372;&#51116;&#51221;%20&#48708;&#51473;%20&#52628;&#5106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&#50672;&#46020;&#48324;%20&#48376;&#51064;&#48512;&#45812;%20&#54633;&#44228;&#50529;%20&#48320;&#54868;_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&#44148;&#48372;&#51116;&#51221;,%20&#48124;&#48372;&#51116;&#51221;%20&#48708;&#51473;%20&#52628;&#5106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yikim%20&#44536;&#47548;%20&#51088;&#4730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cke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cat>
            <c:numRef>
              <c:f>새통계!$B$19:$AD$19</c:f>
              <c:numCache>
                <c:formatCode>General</c:formatCode>
                <c:ptCount val="29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28">
                  <c:v>2008</c:v>
                </c:pt>
              </c:numCache>
            </c:numRef>
          </c:cat>
          <c:val>
            <c:numRef>
              <c:f>새통계!$B$20:$AD$20</c:f>
              <c:numCache>
                <c:formatCode>0.0_ </c:formatCode>
                <c:ptCount val="29"/>
                <c:pt idx="0">
                  <c:v>20.005259126299087</c:v>
                </c:pt>
                <c:pt idx="1">
                  <c:v>19.849814853656987</c:v>
                </c:pt>
                <c:pt idx="2">
                  <c:v>22.455562298750351</c:v>
                </c:pt>
                <c:pt idx="3">
                  <c:v>25.648516205728459</c:v>
                </c:pt>
                <c:pt idx="4">
                  <c:v>28.631952594967508</c:v>
                </c:pt>
                <c:pt idx="5">
                  <c:v>29.605773077498625</c:v>
                </c:pt>
                <c:pt idx="6">
                  <c:v>28.235980797410534</c:v>
                </c:pt>
                <c:pt idx="7">
                  <c:v>28.677301378217333</c:v>
                </c:pt>
                <c:pt idx="8">
                  <c:v>30.760659260610328</c:v>
                </c:pt>
                <c:pt idx="9">
                  <c:v>31.358751937787329</c:v>
                </c:pt>
                <c:pt idx="10">
                  <c:v>36.29433895225786</c:v>
                </c:pt>
                <c:pt idx="11">
                  <c:v>33.918255818943962</c:v>
                </c:pt>
                <c:pt idx="12">
                  <c:v>33.52182622984094</c:v>
                </c:pt>
                <c:pt idx="13">
                  <c:v>34.405543832567915</c:v>
                </c:pt>
                <c:pt idx="14">
                  <c:v>33.631152380545515</c:v>
                </c:pt>
                <c:pt idx="15">
                  <c:v>36.236956222633303</c:v>
                </c:pt>
                <c:pt idx="16">
                  <c:v>39.186982805867345</c:v>
                </c:pt>
                <c:pt idx="17">
                  <c:v>41.636927712863155</c:v>
                </c:pt>
                <c:pt idx="18">
                  <c:v>46.381086873090062</c:v>
                </c:pt>
                <c:pt idx="19">
                  <c:v>47.372284378626084</c:v>
                </c:pt>
                <c:pt idx="20">
                  <c:v>45.541156600153812</c:v>
                </c:pt>
                <c:pt idx="21">
                  <c:v>52.276630050719376</c:v>
                </c:pt>
                <c:pt idx="22">
                  <c:v>51.259512260300532</c:v>
                </c:pt>
                <c:pt idx="23">
                  <c:v>50.412056970484862</c:v>
                </c:pt>
                <c:pt idx="24">
                  <c:v>51.125061672044325</c:v>
                </c:pt>
                <c:pt idx="25">
                  <c:v>52.11862170382615</c:v>
                </c:pt>
                <c:pt idx="26">
                  <c:v>54.68307418886377</c:v>
                </c:pt>
                <c:pt idx="27">
                  <c:v>55.176805897111123</c:v>
                </c:pt>
                <c:pt idx="28">
                  <c:v>55.330334665621905</c:v>
                </c:pt>
              </c:numCache>
            </c:numRef>
          </c:val>
        </c:ser>
        <c:marker val="1"/>
        <c:axId val="19459456"/>
        <c:axId val="19486208"/>
      </c:lineChart>
      <c:catAx>
        <c:axId val="19459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19486208"/>
        <c:crosses val="autoZero"/>
        <c:auto val="1"/>
        <c:lblAlgn val="ctr"/>
        <c:lblOffset val="100"/>
      </c:catAx>
      <c:valAx>
        <c:axId val="19486208"/>
        <c:scaling>
          <c:orientation val="minMax"/>
        </c:scaling>
        <c:axPos val="l"/>
        <c:numFmt formatCode="0_ " sourceLinked="0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19459456"/>
        <c:crosses val="autoZero"/>
        <c:crossBetween val="between"/>
      </c:valAx>
    </c:plotArea>
    <c:plotVisOnly val="1"/>
  </c:chart>
  <c:spPr>
    <a:ln>
      <a:solidFill>
        <a:schemeClr val="tx1">
          <a:lumMod val="50000"/>
          <a:lumOff val="50000"/>
        </a:scheme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그림!$B$1</c:f>
              <c:strCache>
                <c:ptCount val="1"/>
                <c:pt idx="0">
                  <c:v>공공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그림!$B$2:$B$30</c:f>
              <c:numCache>
                <c:formatCode>#,##0_ </c:formatCode>
                <c:ptCount val="29"/>
                <c:pt idx="0">
                  <c:v>10224</c:v>
                </c:pt>
                <c:pt idx="1">
                  <c:v>10605</c:v>
                </c:pt>
                <c:pt idx="2">
                  <c:v>11730</c:v>
                </c:pt>
                <c:pt idx="3">
                  <c:v>11907</c:v>
                </c:pt>
                <c:pt idx="4">
                  <c:v>12619</c:v>
                </c:pt>
                <c:pt idx="5">
                  <c:v>12838</c:v>
                </c:pt>
                <c:pt idx="6">
                  <c:v>14040</c:v>
                </c:pt>
                <c:pt idx="7">
                  <c:v>15500</c:v>
                </c:pt>
                <c:pt idx="8">
                  <c:v>16101</c:v>
                </c:pt>
                <c:pt idx="9">
                  <c:v>16292</c:v>
                </c:pt>
                <c:pt idx="10">
                  <c:v>16731</c:v>
                </c:pt>
                <c:pt idx="11">
                  <c:v>18077</c:v>
                </c:pt>
                <c:pt idx="12">
                  <c:v>19219</c:v>
                </c:pt>
                <c:pt idx="13">
                  <c:v>19960</c:v>
                </c:pt>
                <c:pt idx="14">
                  <c:v>20640</c:v>
                </c:pt>
                <c:pt idx="15">
                  <c:v>22718</c:v>
                </c:pt>
                <c:pt idx="16">
                  <c:v>20277</c:v>
                </c:pt>
                <c:pt idx="17">
                  <c:v>21859</c:v>
                </c:pt>
                <c:pt idx="18">
                  <c:v>24889</c:v>
                </c:pt>
                <c:pt idx="19">
                  <c:v>24904</c:v>
                </c:pt>
                <c:pt idx="20">
                  <c:v>24590</c:v>
                </c:pt>
                <c:pt idx="21">
                  <c:v>25712</c:v>
                </c:pt>
                <c:pt idx="22">
                  <c:v>27973</c:v>
                </c:pt>
                <c:pt idx="23">
                  <c:v>27992</c:v>
                </c:pt>
                <c:pt idx="24">
                  <c:v>29067</c:v>
                </c:pt>
                <c:pt idx="25">
                  <c:v>29203</c:v>
                </c:pt>
                <c:pt idx="26">
                  <c:v>28928</c:v>
                </c:pt>
                <c:pt idx="27">
                  <c:v>28576</c:v>
                </c:pt>
                <c:pt idx="28">
                  <c:v>28535</c:v>
                </c:pt>
              </c:numCache>
            </c:numRef>
          </c:val>
        </c:ser>
        <c:ser>
          <c:idx val="1"/>
          <c:order val="1"/>
          <c:tx>
            <c:strRef>
              <c:f>그림!$C$1</c:f>
              <c:strCache>
                <c:ptCount val="1"/>
                <c:pt idx="0">
                  <c:v>민간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그림!$C$2:$C$30</c:f>
              <c:numCache>
                <c:formatCode>#,##0_ </c:formatCode>
                <c:ptCount val="29"/>
                <c:pt idx="0">
                  <c:v>21726</c:v>
                </c:pt>
                <c:pt idx="1">
                  <c:v>22711</c:v>
                </c:pt>
                <c:pt idx="2">
                  <c:v>29589</c:v>
                </c:pt>
                <c:pt idx="3">
                  <c:v>34887</c:v>
                </c:pt>
                <c:pt idx="4">
                  <c:v>41453</c:v>
                </c:pt>
                <c:pt idx="5">
                  <c:v>50860</c:v>
                </c:pt>
                <c:pt idx="6">
                  <c:v>55818</c:v>
                </c:pt>
                <c:pt idx="7">
                  <c:v>58578</c:v>
                </c:pt>
                <c:pt idx="8">
                  <c:v>60365</c:v>
                </c:pt>
                <c:pt idx="9">
                  <c:v>62642</c:v>
                </c:pt>
                <c:pt idx="10">
                  <c:v>66254</c:v>
                </c:pt>
                <c:pt idx="11">
                  <c:v>71577</c:v>
                </c:pt>
                <c:pt idx="12">
                  <c:v>77849</c:v>
                </c:pt>
                <c:pt idx="13">
                  <c:v>84654</c:v>
                </c:pt>
                <c:pt idx="14">
                  <c:v>92876</c:v>
                </c:pt>
                <c:pt idx="15">
                  <c:v>104524</c:v>
                </c:pt>
                <c:pt idx="16">
                  <c:v>112998</c:v>
                </c:pt>
                <c:pt idx="17">
                  <c:v>120965</c:v>
                </c:pt>
                <c:pt idx="18">
                  <c:v>122956</c:v>
                </c:pt>
                <c:pt idx="19">
                  <c:v>134225</c:v>
                </c:pt>
                <c:pt idx="20">
                  <c:v>143075</c:v>
                </c:pt>
                <c:pt idx="21">
                  <c:v>148853</c:v>
                </c:pt>
                <c:pt idx="22">
                  <c:v>154340</c:v>
                </c:pt>
                <c:pt idx="23">
                  <c:v>161444</c:v>
                </c:pt>
                <c:pt idx="24">
                  <c:v>164751</c:v>
                </c:pt>
                <c:pt idx="25">
                  <c:v>172783</c:v>
                </c:pt>
                <c:pt idx="26">
                  <c:v>190849</c:v>
                </c:pt>
                <c:pt idx="27">
                  <c:v>204712</c:v>
                </c:pt>
                <c:pt idx="28">
                  <c:v>226262</c:v>
                </c:pt>
              </c:numCache>
            </c:numRef>
          </c:val>
        </c:ser>
        <c:marker val="1"/>
        <c:axId val="37730560"/>
        <c:axId val="37740544"/>
      </c:lineChart>
      <c:lineChart>
        <c:grouping val="standard"/>
        <c:ser>
          <c:idx val="2"/>
          <c:order val="2"/>
          <c:tx>
            <c:strRef>
              <c:f>그림!$D$1</c:f>
              <c:strCache>
                <c:ptCount val="1"/>
                <c:pt idx="0">
                  <c:v>공공병상 비율</c:v>
                </c:pt>
              </c:strCache>
            </c:strRef>
          </c:tx>
          <c:spPr>
            <a:ln>
              <a:solidFill>
                <a:srgbClr val="0404E0"/>
              </a:solidFill>
            </a:ln>
          </c:spPr>
          <c:marker>
            <c:symbol val="none"/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그림!$D$2:$D$30</c:f>
              <c:numCache>
                <c:formatCode>0.0%</c:formatCode>
                <c:ptCount val="29"/>
                <c:pt idx="0">
                  <c:v>0.320000000000003</c:v>
                </c:pt>
                <c:pt idx="1">
                  <c:v>0.31831552407252073</c:v>
                </c:pt>
                <c:pt idx="2">
                  <c:v>0.28388876787919193</c:v>
                </c:pt>
                <c:pt idx="3">
                  <c:v>0.25445569944864732</c:v>
                </c:pt>
                <c:pt idx="4">
                  <c:v>0.23337401982541797</c:v>
                </c:pt>
                <c:pt idx="5">
                  <c:v>0.20154478947533908</c:v>
                </c:pt>
                <c:pt idx="6">
                  <c:v>0.20097912909044074</c:v>
                </c:pt>
                <c:pt idx="7">
                  <c:v>0.20923891033775224</c:v>
                </c:pt>
                <c:pt idx="8">
                  <c:v>0.21056417231187721</c:v>
                </c:pt>
                <c:pt idx="9">
                  <c:v>0.20640028378138964</c:v>
                </c:pt>
                <c:pt idx="10">
                  <c:v>0.20161474965355167</c:v>
                </c:pt>
                <c:pt idx="11">
                  <c:v>0.20163071363240903</c:v>
                </c:pt>
                <c:pt idx="12">
                  <c:v>0.19799521984588264</c:v>
                </c:pt>
                <c:pt idx="13">
                  <c:v>0.19079664289674444</c:v>
                </c:pt>
                <c:pt idx="14">
                  <c:v>0.18182458860424963</c:v>
                </c:pt>
                <c:pt idx="15">
                  <c:v>0.17854167649046879</c:v>
                </c:pt>
                <c:pt idx="16">
                  <c:v>0.15214406302757474</c:v>
                </c:pt>
                <c:pt idx="17">
                  <c:v>0.15304850725368285</c:v>
                </c:pt>
                <c:pt idx="18">
                  <c:v>0.16834522641956104</c:v>
                </c:pt>
                <c:pt idx="19">
                  <c:v>0.15650195753131327</c:v>
                </c:pt>
                <c:pt idx="20">
                  <c:v>0.14666149762920141</c:v>
                </c:pt>
                <c:pt idx="21">
                  <c:v>0.14729183971586698</c:v>
                </c:pt>
                <c:pt idx="22">
                  <c:v>0.15343392956070234</c:v>
                </c:pt>
                <c:pt idx="23">
                  <c:v>0.14776494436115767</c:v>
                </c:pt>
                <c:pt idx="24">
                  <c:v>0.14997059096678328</c:v>
                </c:pt>
                <c:pt idx="25">
                  <c:v>0.14457932728010853</c:v>
                </c:pt>
                <c:pt idx="26">
                  <c:v>0.13162432829640955</c:v>
                </c:pt>
                <c:pt idx="27">
                  <c:v>0.12249236994616119</c:v>
                </c:pt>
                <c:pt idx="28">
                  <c:v>0.11199111449506848</c:v>
                </c:pt>
              </c:numCache>
            </c:numRef>
          </c:val>
        </c:ser>
        <c:marker val="1"/>
        <c:axId val="37743616"/>
        <c:axId val="37742080"/>
      </c:lineChart>
      <c:catAx>
        <c:axId val="37730560"/>
        <c:scaling>
          <c:orientation val="minMax"/>
        </c:scaling>
        <c:axPos val="b"/>
        <c:tickLblPos val="nextTo"/>
        <c:crossAx val="37740544"/>
        <c:crosses val="autoZero"/>
        <c:auto val="1"/>
        <c:lblAlgn val="ctr"/>
        <c:lblOffset val="100"/>
      </c:catAx>
      <c:valAx>
        <c:axId val="37740544"/>
        <c:scaling>
          <c:orientation val="minMax"/>
        </c:scaling>
        <c:axPos val="l"/>
        <c:numFmt formatCode="#,##0_ 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7730560"/>
        <c:crosses val="autoZero"/>
        <c:crossBetween val="between"/>
      </c:valAx>
      <c:valAx>
        <c:axId val="37742080"/>
        <c:scaling>
          <c:orientation val="minMax"/>
        </c:scaling>
        <c:axPos val="r"/>
        <c:numFmt formatCode="0%" sourceLinked="0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7743616"/>
        <c:crosses val="max"/>
        <c:crossBetween val="between"/>
      </c:valAx>
      <c:catAx>
        <c:axId val="37743616"/>
        <c:scaling>
          <c:orientation val="minMax"/>
        </c:scaling>
        <c:delete val="1"/>
        <c:axPos val="b"/>
        <c:tickLblPos val="none"/>
        <c:crossAx val="37742080"/>
        <c:crosses val="autoZero"/>
        <c:auto val="1"/>
        <c:lblAlgn val="ctr"/>
        <c:lblOffset val="100"/>
      </c:cat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국립대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Sheet1!$B$1:$F$1</c:f>
              <c:strCache>
                <c:ptCount val="5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8.5000000000000006E-2</c:v>
                </c:pt>
                <c:pt idx="1">
                  <c:v>9.6000000000000002E-2</c:v>
                </c:pt>
                <c:pt idx="2">
                  <c:v>9.9000000000000046E-2</c:v>
                </c:pt>
                <c:pt idx="3">
                  <c:v>9.7000000000000003E-2</c:v>
                </c:pt>
                <c:pt idx="4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사립대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rgbClr val="000000"/>
              </a:solidFill>
            </a:ln>
          </c:spPr>
          <c:cat>
            <c:strRef>
              <c:f>Sheet1!$B$1:$F$1</c:f>
              <c:strCache>
                <c:ptCount val="5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5.7000000000000023E-2</c:v>
                </c:pt>
                <c:pt idx="1">
                  <c:v>6.9000000000000034E-2</c:v>
                </c:pt>
                <c:pt idx="2">
                  <c:v>6.9000000000000034E-2</c:v>
                </c:pt>
                <c:pt idx="3">
                  <c:v>6.8000000000000019E-2</c:v>
                </c:pt>
                <c:pt idx="4">
                  <c:v>6.6000000000000003E-2</c:v>
                </c:pt>
              </c:numCache>
            </c:numRef>
          </c:val>
        </c:ser>
        <c:axId val="38668544"/>
        <c:axId val="38699008"/>
      </c:barChart>
      <c:catAx>
        <c:axId val="38668544"/>
        <c:scaling>
          <c:orientation val="minMax"/>
        </c:scaling>
        <c:axPos val="b"/>
        <c:tickLblPos val="nextTo"/>
        <c:crossAx val="38699008"/>
        <c:crosses val="autoZero"/>
        <c:auto val="1"/>
        <c:lblAlgn val="ctr"/>
        <c:lblOffset val="100"/>
      </c:catAx>
      <c:valAx>
        <c:axId val="38699008"/>
        <c:scaling>
          <c:orientation val="minMax"/>
        </c:scaling>
        <c:axPos val="l"/>
        <c:numFmt formatCode="0%" sourceLinked="0"/>
        <c:tickLblPos val="nextTo"/>
        <c:crossAx val="38668544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600"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9"/>
  <c:chart>
    <c:plotArea>
      <c:layout>
        <c:manualLayout>
          <c:layoutTarget val="inner"/>
          <c:xMode val="edge"/>
          <c:yMode val="edge"/>
          <c:x val="0.14242359323223044"/>
          <c:y val="4.8071216617210692E-2"/>
          <c:w val="0.8289367886293445"/>
          <c:h val="0.8156414869506315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C3300"/>
              </a:solidFill>
            </c:spPr>
          </c:dPt>
          <c:cat>
            <c:strRef>
              <c:f>Sheet1!$B$173:$B$175</c:f>
              <c:strCache>
                <c:ptCount val="3"/>
                <c:pt idx="0">
                  <c:v>공공(23개소)</c:v>
                </c:pt>
                <c:pt idx="1">
                  <c:v>민간(95개소)</c:v>
                </c:pt>
                <c:pt idx="2">
                  <c:v>전체(118개소)</c:v>
                </c:pt>
              </c:strCache>
            </c:strRef>
          </c:cat>
          <c:val>
            <c:numRef>
              <c:f>Sheet1!$C$173:$C$175</c:f>
              <c:numCache>
                <c:formatCode>#,##0.0_ </c:formatCode>
                <c:ptCount val="3"/>
                <c:pt idx="0">
                  <c:v>79.2</c:v>
                </c:pt>
                <c:pt idx="1">
                  <c:v>70.900000000000006</c:v>
                </c:pt>
                <c:pt idx="2">
                  <c:v>72.5</c:v>
                </c:pt>
              </c:numCache>
            </c:numRef>
          </c:val>
        </c:ser>
        <c:dLbls>
          <c:showVal val="1"/>
        </c:dLbls>
        <c:gapWidth val="75"/>
        <c:axId val="38780928"/>
        <c:axId val="38782464"/>
      </c:barChart>
      <c:catAx>
        <c:axId val="38780928"/>
        <c:scaling>
          <c:orientation val="minMax"/>
        </c:scaling>
        <c:axPos val="b"/>
        <c:numFmt formatCode="General" sourceLinked="1"/>
        <c:majorTickMark val="none"/>
        <c:tickLblPos val="nextTo"/>
        <c:crossAx val="38782464"/>
        <c:crosses val="autoZero"/>
        <c:auto val="1"/>
        <c:lblAlgn val="ctr"/>
        <c:lblOffset val="100"/>
      </c:catAx>
      <c:valAx>
        <c:axId val="38782464"/>
        <c:scaling>
          <c:orientation val="minMax"/>
          <c:max val="100"/>
          <c:min val="0"/>
        </c:scaling>
        <c:axPos val="l"/>
        <c:numFmt formatCode="#,##0_ " sourceLinked="0"/>
        <c:majorTickMark val="none"/>
        <c:tickLblPos val="nextTo"/>
        <c:crossAx val="38780928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200"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그림!$B$1</c:f>
              <c:strCache>
                <c:ptCount val="1"/>
                <c:pt idx="0">
                  <c:v>공공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그림!$B$2:$B$30</c:f>
              <c:numCache>
                <c:formatCode>#,##0_ </c:formatCode>
                <c:ptCount val="29"/>
                <c:pt idx="0">
                  <c:v>10224</c:v>
                </c:pt>
                <c:pt idx="1">
                  <c:v>10605</c:v>
                </c:pt>
                <c:pt idx="2">
                  <c:v>11730</c:v>
                </c:pt>
                <c:pt idx="3">
                  <c:v>11907</c:v>
                </c:pt>
                <c:pt idx="4">
                  <c:v>12619</c:v>
                </c:pt>
                <c:pt idx="5">
                  <c:v>12838</c:v>
                </c:pt>
                <c:pt idx="6">
                  <c:v>14040</c:v>
                </c:pt>
                <c:pt idx="7">
                  <c:v>15500</c:v>
                </c:pt>
                <c:pt idx="8">
                  <c:v>16101</c:v>
                </c:pt>
                <c:pt idx="9">
                  <c:v>16292</c:v>
                </c:pt>
                <c:pt idx="10">
                  <c:v>16731</c:v>
                </c:pt>
                <c:pt idx="11">
                  <c:v>18077</c:v>
                </c:pt>
                <c:pt idx="12">
                  <c:v>19219</c:v>
                </c:pt>
                <c:pt idx="13">
                  <c:v>19960</c:v>
                </c:pt>
                <c:pt idx="14">
                  <c:v>20640</c:v>
                </c:pt>
                <c:pt idx="15">
                  <c:v>22718</c:v>
                </c:pt>
                <c:pt idx="16">
                  <c:v>20277</c:v>
                </c:pt>
                <c:pt idx="17">
                  <c:v>21859</c:v>
                </c:pt>
                <c:pt idx="18">
                  <c:v>24889</c:v>
                </c:pt>
                <c:pt idx="19">
                  <c:v>24904</c:v>
                </c:pt>
                <c:pt idx="20">
                  <c:v>24590</c:v>
                </c:pt>
                <c:pt idx="21">
                  <c:v>25712</c:v>
                </c:pt>
                <c:pt idx="22">
                  <c:v>27973</c:v>
                </c:pt>
                <c:pt idx="23">
                  <c:v>27992</c:v>
                </c:pt>
                <c:pt idx="24">
                  <c:v>29067</c:v>
                </c:pt>
                <c:pt idx="25">
                  <c:v>29203</c:v>
                </c:pt>
                <c:pt idx="26">
                  <c:v>28928</c:v>
                </c:pt>
                <c:pt idx="27">
                  <c:v>28576</c:v>
                </c:pt>
                <c:pt idx="28">
                  <c:v>28535</c:v>
                </c:pt>
              </c:numCache>
            </c:numRef>
          </c:val>
        </c:ser>
        <c:ser>
          <c:idx val="1"/>
          <c:order val="1"/>
          <c:tx>
            <c:strRef>
              <c:f>그림!$C$1</c:f>
              <c:strCache>
                <c:ptCount val="1"/>
                <c:pt idx="0">
                  <c:v>민간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그림!$C$2:$C$30</c:f>
              <c:numCache>
                <c:formatCode>#,##0_ </c:formatCode>
                <c:ptCount val="29"/>
                <c:pt idx="0">
                  <c:v>21726</c:v>
                </c:pt>
                <c:pt idx="1">
                  <c:v>22711</c:v>
                </c:pt>
                <c:pt idx="2">
                  <c:v>29589</c:v>
                </c:pt>
                <c:pt idx="3">
                  <c:v>34887</c:v>
                </c:pt>
                <c:pt idx="4">
                  <c:v>41453</c:v>
                </c:pt>
                <c:pt idx="5">
                  <c:v>50860</c:v>
                </c:pt>
                <c:pt idx="6">
                  <c:v>55818</c:v>
                </c:pt>
                <c:pt idx="7">
                  <c:v>58578</c:v>
                </c:pt>
                <c:pt idx="8">
                  <c:v>60365</c:v>
                </c:pt>
                <c:pt idx="9">
                  <c:v>62642</c:v>
                </c:pt>
                <c:pt idx="10">
                  <c:v>66254</c:v>
                </c:pt>
                <c:pt idx="11">
                  <c:v>71577</c:v>
                </c:pt>
                <c:pt idx="12">
                  <c:v>77849</c:v>
                </c:pt>
                <c:pt idx="13">
                  <c:v>84654</c:v>
                </c:pt>
                <c:pt idx="14">
                  <c:v>92876</c:v>
                </c:pt>
                <c:pt idx="15">
                  <c:v>104524</c:v>
                </c:pt>
                <c:pt idx="16">
                  <c:v>112998</c:v>
                </c:pt>
                <c:pt idx="17">
                  <c:v>120965</c:v>
                </c:pt>
                <c:pt idx="18">
                  <c:v>122956</c:v>
                </c:pt>
                <c:pt idx="19">
                  <c:v>134225</c:v>
                </c:pt>
                <c:pt idx="20">
                  <c:v>143075</c:v>
                </c:pt>
                <c:pt idx="21">
                  <c:v>148853</c:v>
                </c:pt>
                <c:pt idx="22">
                  <c:v>154340</c:v>
                </c:pt>
                <c:pt idx="23">
                  <c:v>161444</c:v>
                </c:pt>
                <c:pt idx="24">
                  <c:v>164751</c:v>
                </c:pt>
                <c:pt idx="25">
                  <c:v>172783</c:v>
                </c:pt>
                <c:pt idx="26">
                  <c:v>190849</c:v>
                </c:pt>
                <c:pt idx="27">
                  <c:v>204712</c:v>
                </c:pt>
                <c:pt idx="28">
                  <c:v>226262</c:v>
                </c:pt>
              </c:numCache>
            </c:numRef>
          </c:val>
        </c:ser>
        <c:marker val="1"/>
        <c:axId val="33868416"/>
        <c:axId val="33882496"/>
      </c:lineChart>
      <c:lineChart>
        <c:grouping val="standard"/>
        <c:ser>
          <c:idx val="2"/>
          <c:order val="2"/>
          <c:tx>
            <c:strRef>
              <c:f>그림!$D$1</c:f>
              <c:strCache>
                <c:ptCount val="1"/>
                <c:pt idx="0">
                  <c:v>공공병상 비율</c:v>
                </c:pt>
              </c:strCache>
            </c:strRef>
          </c:tx>
          <c:spPr>
            <a:ln>
              <a:solidFill>
                <a:prstClr val="white">
                  <a:lumMod val="65000"/>
                </a:prstClr>
              </a:solidFill>
            </a:ln>
          </c:spPr>
          <c:marker>
            <c:symbol val="none"/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그림!$D$2:$D$30</c:f>
              <c:numCache>
                <c:formatCode>0.0%</c:formatCode>
                <c:ptCount val="29"/>
                <c:pt idx="0">
                  <c:v>0.320000000000003</c:v>
                </c:pt>
                <c:pt idx="1">
                  <c:v>0.31831552407252073</c:v>
                </c:pt>
                <c:pt idx="2">
                  <c:v>0.28388876787919193</c:v>
                </c:pt>
                <c:pt idx="3">
                  <c:v>0.25445569944864732</c:v>
                </c:pt>
                <c:pt idx="4">
                  <c:v>0.23337401982541797</c:v>
                </c:pt>
                <c:pt idx="5">
                  <c:v>0.20154478947533908</c:v>
                </c:pt>
                <c:pt idx="6">
                  <c:v>0.20097912909044074</c:v>
                </c:pt>
                <c:pt idx="7">
                  <c:v>0.20923891033775224</c:v>
                </c:pt>
                <c:pt idx="8">
                  <c:v>0.21056417231187721</c:v>
                </c:pt>
                <c:pt idx="9">
                  <c:v>0.20640028378138964</c:v>
                </c:pt>
                <c:pt idx="10">
                  <c:v>0.20161474965355167</c:v>
                </c:pt>
                <c:pt idx="11">
                  <c:v>0.20163071363240903</c:v>
                </c:pt>
                <c:pt idx="12">
                  <c:v>0.19799521984588264</c:v>
                </c:pt>
                <c:pt idx="13">
                  <c:v>0.19079664289674444</c:v>
                </c:pt>
                <c:pt idx="14">
                  <c:v>0.18182458860424963</c:v>
                </c:pt>
                <c:pt idx="15">
                  <c:v>0.17854167649046879</c:v>
                </c:pt>
                <c:pt idx="16">
                  <c:v>0.15214406302757474</c:v>
                </c:pt>
                <c:pt idx="17">
                  <c:v>0.15304850725368285</c:v>
                </c:pt>
                <c:pt idx="18">
                  <c:v>0.16834522641956104</c:v>
                </c:pt>
                <c:pt idx="19">
                  <c:v>0.15650195753131327</c:v>
                </c:pt>
                <c:pt idx="20">
                  <c:v>0.14666149762920141</c:v>
                </c:pt>
                <c:pt idx="21">
                  <c:v>0.14729183971586698</c:v>
                </c:pt>
                <c:pt idx="22">
                  <c:v>0.15343392956070234</c:v>
                </c:pt>
                <c:pt idx="23">
                  <c:v>0.14776494436115767</c:v>
                </c:pt>
                <c:pt idx="24">
                  <c:v>0.14997059096678328</c:v>
                </c:pt>
                <c:pt idx="25">
                  <c:v>0.14457932728010853</c:v>
                </c:pt>
                <c:pt idx="26">
                  <c:v>0.13162432829640955</c:v>
                </c:pt>
                <c:pt idx="27">
                  <c:v>0.12249236994616119</c:v>
                </c:pt>
                <c:pt idx="28">
                  <c:v>0.11199111449506848</c:v>
                </c:pt>
              </c:numCache>
            </c:numRef>
          </c:val>
        </c:ser>
        <c:marker val="1"/>
        <c:axId val="33885568"/>
        <c:axId val="33884032"/>
      </c:lineChart>
      <c:catAx>
        <c:axId val="33868416"/>
        <c:scaling>
          <c:orientation val="minMax"/>
        </c:scaling>
        <c:axPos val="b"/>
        <c:tickLblPos val="nextTo"/>
        <c:crossAx val="33882496"/>
        <c:crosses val="autoZero"/>
        <c:auto val="1"/>
        <c:lblAlgn val="ctr"/>
        <c:lblOffset val="100"/>
      </c:catAx>
      <c:valAx>
        <c:axId val="33882496"/>
        <c:scaling>
          <c:orientation val="minMax"/>
        </c:scaling>
        <c:axPos val="l"/>
        <c:numFmt formatCode="#,##0_ 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3868416"/>
        <c:crosses val="autoZero"/>
        <c:crossBetween val="between"/>
      </c:valAx>
      <c:valAx>
        <c:axId val="33884032"/>
        <c:scaling>
          <c:orientation val="minMax"/>
        </c:scaling>
        <c:axPos val="r"/>
        <c:numFmt formatCode="0%" sourceLinked="0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3885568"/>
        <c:crosses val="max"/>
        <c:crossBetween val="between"/>
      </c:valAx>
      <c:catAx>
        <c:axId val="33885568"/>
        <c:scaling>
          <c:orientation val="minMax"/>
        </c:scaling>
        <c:delete val="1"/>
        <c:axPos val="b"/>
        <c:tickLblPos val="none"/>
        <c:crossAx val="33884032"/>
        <c:crosses val="autoZero"/>
        <c:auto val="1"/>
        <c:lblAlgn val="ctr"/>
        <c:lblOffset val="100"/>
      </c:cat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Sheet1!$B$38</c:f>
              <c:strCache>
                <c:ptCount val="1"/>
                <c:pt idx="0">
                  <c:v>수요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strRef>
              <c:f>Sheet1!$C$37:$G$37</c:f>
              <c:strCache>
                <c:ptCount val="5"/>
                <c:pt idx="0">
                  <c:v>'98</c:v>
                </c:pt>
                <c:pt idx="1">
                  <c:v>'02</c:v>
                </c:pt>
                <c:pt idx="2">
                  <c:v>'04</c:v>
                </c:pt>
                <c:pt idx="3">
                  <c:v>'06</c:v>
                </c:pt>
                <c:pt idx="4">
                  <c:v>'08</c:v>
                </c:pt>
              </c:strCache>
            </c:strRef>
          </c:cat>
          <c:val>
            <c:numRef>
              <c:f>Sheet1!$C$38:$G$38</c:f>
              <c:numCache>
                <c:formatCode>#,##0_ </c:formatCode>
                <c:ptCount val="5"/>
                <c:pt idx="0">
                  <c:v>162710</c:v>
                </c:pt>
                <c:pt idx="1">
                  <c:v>156631</c:v>
                </c:pt>
                <c:pt idx="2">
                  <c:v>162669</c:v>
                </c:pt>
                <c:pt idx="3">
                  <c:v>181886</c:v>
                </c:pt>
                <c:pt idx="4">
                  <c:v>203470</c:v>
                </c:pt>
              </c:numCache>
            </c:numRef>
          </c:val>
        </c:ser>
        <c:ser>
          <c:idx val="1"/>
          <c:order val="1"/>
          <c:tx>
            <c:strRef>
              <c:f>Sheet1!$B$39</c:f>
              <c:strCache>
                <c:ptCount val="1"/>
                <c:pt idx="0">
                  <c:v>공급</c:v>
                </c:pt>
              </c:strCache>
            </c:strRef>
          </c:tx>
          <c:spPr>
            <a:solidFill>
              <a:srgbClr val="FFC000"/>
            </a:solidFill>
            <a:ln w="9525">
              <a:solidFill>
                <a:prstClr val="black"/>
              </a:solidFill>
            </a:ln>
          </c:spPr>
          <c:dPt>
            <c:idx val="0"/>
            <c:spPr>
              <a:solidFill>
                <a:srgbClr val="00B050"/>
              </a:solidFill>
              <a:ln w="9525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Sheet1!$C$37:$G$37</c:f>
              <c:strCache>
                <c:ptCount val="5"/>
                <c:pt idx="0">
                  <c:v>'98</c:v>
                </c:pt>
                <c:pt idx="1">
                  <c:v>'02</c:v>
                </c:pt>
                <c:pt idx="2">
                  <c:v>'04</c:v>
                </c:pt>
                <c:pt idx="3">
                  <c:v>'06</c:v>
                </c:pt>
                <c:pt idx="4">
                  <c:v>'08</c:v>
                </c:pt>
              </c:strCache>
            </c:strRef>
          </c:cat>
          <c:val>
            <c:numRef>
              <c:f>Sheet1!$C$39:$G$39</c:f>
              <c:numCache>
                <c:formatCode>#,##0_ </c:formatCode>
                <c:ptCount val="5"/>
                <c:pt idx="0">
                  <c:v>160786</c:v>
                </c:pt>
                <c:pt idx="1">
                  <c:v>188989</c:v>
                </c:pt>
                <c:pt idx="2">
                  <c:v>201781</c:v>
                </c:pt>
                <c:pt idx="3">
                  <c:v>210398</c:v>
                </c:pt>
                <c:pt idx="4">
                  <c:v>227611</c:v>
                </c:pt>
              </c:numCache>
            </c:numRef>
          </c:val>
        </c:ser>
        <c:axId val="19886848"/>
        <c:axId val="19888384"/>
      </c:barChart>
      <c:catAx>
        <c:axId val="19886848"/>
        <c:scaling>
          <c:orientation val="minMax"/>
        </c:scaling>
        <c:axPos val="b"/>
        <c:tickLblPos val="nextTo"/>
        <c:crossAx val="19888384"/>
        <c:crosses val="autoZero"/>
        <c:auto val="1"/>
        <c:lblAlgn val="ctr"/>
        <c:lblOffset val="100"/>
      </c:catAx>
      <c:valAx>
        <c:axId val="19888384"/>
        <c:scaling>
          <c:orientation val="minMax"/>
        </c:scaling>
        <c:axPos val="l"/>
        <c:numFmt formatCode="#,##0_ " sourceLinked="1"/>
        <c:tickLblPos val="nextTo"/>
        <c:crossAx val="19886848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Sheet1!$B$45</c:f>
              <c:strCache>
                <c:ptCount val="1"/>
                <c:pt idx="0">
                  <c:v>수요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cat>
            <c:strRef>
              <c:f>Sheet1!$C$44:$E$44</c:f>
              <c:strCache>
                <c:ptCount val="3"/>
                <c:pt idx="0">
                  <c:v>'04</c:v>
                </c:pt>
                <c:pt idx="1">
                  <c:v>'06</c:v>
                </c:pt>
                <c:pt idx="2">
                  <c:v>'08</c:v>
                </c:pt>
              </c:strCache>
            </c:strRef>
          </c:cat>
          <c:val>
            <c:numRef>
              <c:f>Sheet1!$C$45:$E$45</c:f>
              <c:numCache>
                <c:formatCode>#,##0_ </c:formatCode>
                <c:ptCount val="3"/>
                <c:pt idx="0">
                  <c:v>25598</c:v>
                </c:pt>
                <c:pt idx="1">
                  <c:v>40619</c:v>
                </c:pt>
                <c:pt idx="2">
                  <c:v>53118</c:v>
                </c:pt>
              </c:numCache>
            </c:numRef>
          </c:val>
        </c:ser>
        <c:ser>
          <c:idx val="1"/>
          <c:order val="1"/>
          <c:tx>
            <c:strRef>
              <c:f>Sheet1!$B$46</c:f>
              <c:strCache>
                <c:ptCount val="1"/>
                <c:pt idx="0">
                  <c:v>공급</c:v>
                </c:pt>
              </c:strCache>
            </c:strRef>
          </c:tx>
          <c:spPr>
            <a:solidFill>
              <a:srgbClr val="FFC000"/>
            </a:solidFill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Sheet1!$C$44:$E$44</c:f>
              <c:strCache>
                <c:ptCount val="3"/>
                <c:pt idx="0">
                  <c:v>'04</c:v>
                </c:pt>
                <c:pt idx="1">
                  <c:v>'06</c:v>
                </c:pt>
                <c:pt idx="2">
                  <c:v>'08</c:v>
                </c:pt>
              </c:strCache>
            </c:strRef>
          </c:cat>
          <c:val>
            <c:numRef>
              <c:f>Sheet1!$C$46:$E$46</c:f>
              <c:numCache>
                <c:formatCode>#,##0_ </c:formatCode>
                <c:ptCount val="3"/>
                <c:pt idx="0">
                  <c:v>13958</c:v>
                </c:pt>
                <c:pt idx="1">
                  <c:v>42617</c:v>
                </c:pt>
                <c:pt idx="2">
                  <c:v>66444</c:v>
                </c:pt>
              </c:numCache>
            </c:numRef>
          </c:val>
        </c:ser>
        <c:axId val="20138624"/>
        <c:axId val="33116544"/>
      </c:barChart>
      <c:catAx>
        <c:axId val="20138624"/>
        <c:scaling>
          <c:orientation val="minMax"/>
        </c:scaling>
        <c:axPos val="b"/>
        <c:tickLblPos val="nextTo"/>
        <c:crossAx val="33116544"/>
        <c:crosses val="autoZero"/>
        <c:auto val="1"/>
        <c:lblAlgn val="ctr"/>
        <c:lblOffset val="100"/>
      </c:catAx>
      <c:valAx>
        <c:axId val="33116544"/>
        <c:scaling>
          <c:orientation val="minMax"/>
          <c:max val="80000"/>
        </c:scaling>
        <c:axPos val="l"/>
        <c:numFmt formatCode="#,##0_ " sourceLinked="1"/>
        <c:tickLblPos val="nextTo"/>
        <c:crossAx val="20138624"/>
        <c:crosses val="autoZero"/>
        <c:crossBetween val="between"/>
        <c:majorUnit val="20000"/>
      </c:valAx>
    </c:plotArea>
    <c:legend>
      <c:legendPos val="b"/>
    </c:legend>
    <c:plotVisOnly val="1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건강보험적용률</c:v>
                </c:pt>
              </c:strCache>
            </c:strRef>
          </c:tx>
          <c:spPr>
            <a:ln>
              <a:solidFill>
                <a:srgbClr val="0404E0"/>
              </a:solidFill>
            </a:ln>
          </c:spPr>
          <c:marker>
            <c:spPr>
              <a:solidFill>
                <a:srgbClr val="0404E0"/>
              </a:solidFill>
              <a:ln>
                <a:solidFill>
                  <a:srgbClr val="0404E0"/>
                </a:solidFill>
              </a:ln>
            </c:spPr>
          </c:marker>
          <c:cat>
            <c:strRef>
              <c:f>Sheet1!$B$1:$AG$1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Sheet1!$B$2:$AG$2</c:f>
              <c:numCache>
                <c:formatCode>0.0%</c:formatCode>
                <c:ptCount val="32"/>
                <c:pt idx="0">
                  <c:v>8.8000000000000064E-2</c:v>
                </c:pt>
                <c:pt idx="1">
                  <c:v>0.10800000000000012</c:v>
                </c:pt>
                <c:pt idx="2">
                  <c:v>0.21200000000000024</c:v>
                </c:pt>
                <c:pt idx="3">
                  <c:v>0.24200000000000021</c:v>
                </c:pt>
                <c:pt idx="4">
                  <c:v>0.29700000000000032</c:v>
                </c:pt>
                <c:pt idx="5">
                  <c:v>0.35100000000000031</c:v>
                </c:pt>
                <c:pt idx="6">
                  <c:v>0.39300000000000085</c:v>
                </c:pt>
                <c:pt idx="7">
                  <c:v>0.42500000000000032</c:v>
                </c:pt>
                <c:pt idx="8">
                  <c:v>0.441</c:v>
                </c:pt>
                <c:pt idx="9">
                  <c:v>0.47000000000000008</c:v>
                </c:pt>
                <c:pt idx="10">
                  <c:v>0.51100000000000001</c:v>
                </c:pt>
                <c:pt idx="11">
                  <c:v>0.68799999999999994</c:v>
                </c:pt>
                <c:pt idx="12">
                  <c:v>0.94000000000000061</c:v>
                </c:pt>
                <c:pt idx="13">
                  <c:v>0.93700000000000061</c:v>
                </c:pt>
                <c:pt idx="14">
                  <c:v>0.94199999999999995</c:v>
                </c:pt>
                <c:pt idx="15">
                  <c:v>0.94499999999999995</c:v>
                </c:pt>
                <c:pt idx="16">
                  <c:v>0.95500000000000063</c:v>
                </c:pt>
                <c:pt idx="17">
                  <c:v>0.96900000000000064</c:v>
                </c:pt>
                <c:pt idx="18">
                  <c:v>0.97600000000000064</c:v>
                </c:pt>
                <c:pt idx="19">
                  <c:v>0.98</c:v>
                </c:pt>
                <c:pt idx="20">
                  <c:v>0.97800000000000065</c:v>
                </c:pt>
                <c:pt idx="21">
                  <c:v>0.96100000000000063</c:v>
                </c:pt>
                <c:pt idx="22">
                  <c:v>0.96900000000000064</c:v>
                </c:pt>
                <c:pt idx="23">
                  <c:v>0.97600000000000064</c:v>
                </c:pt>
                <c:pt idx="24">
                  <c:v>0.97900000000000065</c:v>
                </c:pt>
                <c:pt idx="25">
                  <c:v>0.98</c:v>
                </c:pt>
                <c:pt idx="26">
                  <c:v>0.98399999999999999</c:v>
                </c:pt>
                <c:pt idx="27">
                  <c:v>0.98599999999999999</c:v>
                </c:pt>
                <c:pt idx="28">
                  <c:v>0.98499999999999999</c:v>
                </c:pt>
                <c:pt idx="29">
                  <c:v>0.98199999999999998</c:v>
                </c:pt>
                <c:pt idx="30">
                  <c:v>0.98699999999999999</c:v>
                </c:pt>
                <c:pt idx="31">
                  <c:v>0.99099999999999999</c:v>
                </c:pt>
              </c:numCache>
            </c:numRef>
          </c:val>
        </c:ser>
        <c:marker val="1"/>
        <c:axId val="33184768"/>
        <c:axId val="33207424"/>
      </c:lineChart>
      <c:catAx>
        <c:axId val="331847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3207424"/>
        <c:crosses val="autoZero"/>
        <c:auto val="1"/>
        <c:lblAlgn val="ctr"/>
        <c:lblOffset val="100"/>
      </c:catAx>
      <c:valAx>
        <c:axId val="33207424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318476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새통계!$B$8:$AD$8</c:f>
              <c:strCache>
                <c:ptCount val="29"/>
                <c:pt idx="0">
                  <c:v>'80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새통계!$B$9:$AD$9</c:f>
              <c:numCache>
                <c:formatCode>0.0%</c:formatCode>
                <c:ptCount val="29"/>
                <c:pt idx="0">
                  <c:v>0.10997607986758202</c:v>
                </c:pt>
                <c:pt idx="1">
                  <c:v>0.11232472845529751</c:v>
                </c:pt>
                <c:pt idx="2">
                  <c:v>0.14986674860641441</c:v>
                </c:pt>
                <c:pt idx="3">
                  <c:v>0.18128996645641446</c:v>
                </c:pt>
                <c:pt idx="4">
                  <c:v>0.21148573913781293</c:v>
                </c:pt>
                <c:pt idx="5">
                  <c:v>0.22331799261568908</c:v>
                </c:pt>
                <c:pt idx="6">
                  <c:v>0.20064956367692421</c:v>
                </c:pt>
                <c:pt idx="7">
                  <c:v>0.2028134063131492</c:v>
                </c:pt>
                <c:pt idx="8">
                  <c:v>0.22153018389331094</c:v>
                </c:pt>
                <c:pt idx="9">
                  <c:v>0.2308712812374869</c:v>
                </c:pt>
                <c:pt idx="10">
                  <c:v>0.28265483277453762</c:v>
                </c:pt>
                <c:pt idx="11">
                  <c:v>0.25950447378753172</c:v>
                </c:pt>
                <c:pt idx="12">
                  <c:v>0.25908064012789367</c:v>
                </c:pt>
                <c:pt idx="13">
                  <c:v>0.26764811307999531</c:v>
                </c:pt>
                <c:pt idx="14">
                  <c:v>0.26247865669082582</c:v>
                </c:pt>
                <c:pt idx="15">
                  <c:v>0.28745983453507784</c:v>
                </c:pt>
                <c:pt idx="16">
                  <c:v>0.31102849087154394</c:v>
                </c:pt>
                <c:pt idx="17">
                  <c:v>0.32806973059965555</c:v>
                </c:pt>
                <c:pt idx="18">
                  <c:v>0.36418423831447744</c:v>
                </c:pt>
                <c:pt idx="19">
                  <c:v>0.36090285847177916</c:v>
                </c:pt>
                <c:pt idx="20">
                  <c:v>0.35200471557197632</c:v>
                </c:pt>
                <c:pt idx="21">
                  <c:v>0.41561330583463374</c:v>
                </c:pt>
                <c:pt idx="22">
                  <c:v>0.40226347162095138</c:v>
                </c:pt>
                <c:pt idx="23">
                  <c:v>0.39806046736314876</c:v>
                </c:pt>
                <c:pt idx="24">
                  <c:v>0.40362922772564686</c:v>
                </c:pt>
                <c:pt idx="25">
                  <c:v>0.40306827395578215</c:v>
                </c:pt>
                <c:pt idx="26">
                  <c:v>0.41794072786522835</c:v>
                </c:pt>
                <c:pt idx="27">
                  <c:v>0.42366266660468355</c:v>
                </c:pt>
                <c:pt idx="28">
                  <c:v>0.4246904620219033</c:v>
                </c:pt>
              </c:numCache>
            </c:numRef>
          </c:val>
        </c:ser>
        <c:marker val="1"/>
        <c:axId val="33419648"/>
        <c:axId val="33715328"/>
      </c:lineChart>
      <c:catAx>
        <c:axId val="334196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3715328"/>
        <c:crosses val="autoZero"/>
        <c:auto val="1"/>
        <c:lblAlgn val="ctr"/>
        <c:lblOffset val="100"/>
      </c:catAx>
      <c:valAx>
        <c:axId val="33715328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3419648"/>
        <c:crosses val="autoZero"/>
        <c:crossBetween val="between"/>
        <c:majorUnit val="0.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Sheet1!$B$174</c:f>
              <c:strCache>
                <c:ptCount val="1"/>
                <c:pt idx="0">
                  <c:v>평균 보장률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1752278035247115E-2"/>
                  <c:y val="4.69225879139210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678665102694494E-2"/>
                  <c:y val="-2.9816021198788813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Sheet1!$A$175:$A$179</c:f>
              <c:strCache>
                <c:ptCount val="5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</c:strCache>
            </c:strRef>
          </c:cat>
          <c:val>
            <c:numRef>
              <c:f>Sheet1!$B$175:$B$179</c:f>
              <c:numCache>
                <c:formatCode>General</c:formatCode>
                <c:ptCount val="5"/>
                <c:pt idx="0">
                  <c:v>61.3</c:v>
                </c:pt>
                <c:pt idx="1">
                  <c:v>61.8</c:v>
                </c:pt>
                <c:pt idx="2">
                  <c:v>64.3</c:v>
                </c:pt>
                <c:pt idx="3">
                  <c:v>64.599999999999994</c:v>
                </c:pt>
                <c:pt idx="4">
                  <c:v>62.2</c:v>
                </c:pt>
              </c:numCache>
            </c:numRef>
          </c:val>
        </c:ser>
        <c:dLbls>
          <c:showVal val="1"/>
        </c:dLbls>
        <c:marker val="1"/>
        <c:axId val="33971584"/>
        <c:axId val="33993856"/>
      </c:lineChart>
      <c:lineChart>
        <c:grouping val="standard"/>
        <c:ser>
          <c:idx val="1"/>
          <c:order val="1"/>
          <c:tx>
            <c:strRef>
              <c:f>Sheet1!$C$174</c:f>
              <c:strCache>
                <c:ptCount val="1"/>
                <c:pt idx="0">
                  <c:v>암 환자 보장률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1752278035247115E-2"/>
                  <c:y val="-7.7777651894233135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Sheet1!$A$175:$A$179</c:f>
              <c:strCache>
                <c:ptCount val="5"/>
                <c:pt idx="0">
                  <c:v>'04</c:v>
                </c:pt>
                <c:pt idx="1">
                  <c:v>'05</c:v>
                </c:pt>
                <c:pt idx="2">
                  <c:v>'06</c:v>
                </c:pt>
                <c:pt idx="3">
                  <c:v>'07</c:v>
                </c:pt>
                <c:pt idx="4">
                  <c:v>'08</c:v>
                </c:pt>
              </c:strCache>
            </c:strRef>
          </c:cat>
          <c:val>
            <c:numRef>
              <c:f>Sheet1!$C$175:$C$179</c:f>
              <c:numCache>
                <c:formatCode>General</c:formatCode>
                <c:ptCount val="5"/>
                <c:pt idx="0">
                  <c:v>49.6</c:v>
                </c:pt>
                <c:pt idx="1">
                  <c:v>66.099999999999994</c:v>
                </c:pt>
                <c:pt idx="2" formatCode="0.0_ ">
                  <c:v>71</c:v>
                </c:pt>
                <c:pt idx="3">
                  <c:v>71.5</c:v>
                </c:pt>
                <c:pt idx="4">
                  <c:v>69.8</c:v>
                </c:pt>
              </c:numCache>
            </c:numRef>
          </c:val>
        </c:ser>
        <c:marker val="1"/>
        <c:axId val="33997952"/>
        <c:axId val="33995776"/>
      </c:lineChart>
      <c:catAx>
        <c:axId val="33971584"/>
        <c:scaling>
          <c:orientation val="minMax"/>
        </c:scaling>
        <c:axPos val="b"/>
        <c:tickLblPos val="nextTo"/>
        <c:crossAx val="33993856"/>
        <c:crosses val="autoZero"/>
        <c:auto val="1"/>
        <c:lblAlgn val="ctr"/>
        <c:lblOffset val="100"/>
      </c:catAx>
      <c:valAx>
        <c:axId val="33993856"/>
        <c:scaling>
          <c:orientation val="minMax"/>
          <c:max val="80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평균 보장률</a:t>
                </a:r>
                <a:r>
                  <a:rPr lang="en-US"/>
                  <a:t>(%)</a:t>
                </a:r>
                <a:endParaRPr lang="ko-KR"/>
              </a:p>
            </c:rich>
          </c:tx>
        </c:title>
        <c:numFmt formatCode="General" sourceLinked="1"/>
        <c:tickLblPos val="nextTo"/>
        <c:crossAx val="33971584"/>
        <c:crosses val="autoZero"/>
        <c:crossBetween val="between"/>
        <c:majorUnit val="10"/>
      </c:valAx>
      <c:valAx>
        <c:axId val="33995776"/>
        <c:scaling>
          <c:orientation val="minMax"/>
          <c:max val="80"/>
          <c:min val="4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암 환자 보장률</a:t>
                </a:r>
                <a:r>
                  <a:rPr lang="en-US"/>
                  <a:t>(%)</a:t>
                </a:r>
                <a:endParaRPr lang="ko-KR"/>
              </a:p>
            </c:rich>
          </c:tx>
        </c:title>
        <c:numFmt formatCode="General" sourceLinked="1"/>
        <c:tickLblPos val="nextTo"/>
        <c:crossAx val="33997952"/>
        <c:crosses val="max"/>
        <c:crossBetween val="between"/>
        <c:majorUnit val="10"/>
      </c:valAx>
      <c:catAx>
        <c:axId val="33997952"/>
        <c:scaling>
          <c:orientation val="minMax"/>
        </c:scaling>
        <c:delete val="1"/>
        <c:axPos val="b"/>
        <c:tickLblPos val="none"/>
        <c:crossAx val="33995776"/>
        <c:crosses val="autoZero"/>
        <c:auto val="1"/>
        <c:lblAlgn val="ctr"/>
        <c:lblOffset val="100"/>
      </c:catAx>
    </c:plotArea>
    <c:legend>
      <c:legendPos val="b"/>
    </c:legend>
    <c:plotVisOnly val="1"/>
  </c:chart>
  <c:spPr>
    <a:ln>
      <a:noFill/>
    </a:ln>
  </c:spPr>
  <c:txPr>
    <a:bodyPr/>
    <a:lstStyle/>
    <a:p>
      <a:pPr>
        <a:defRPr sz="1400"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새통계_민간보험심층!$Q$12</c:f>
              <c:strCache>
                <c:ptCount val="1"/>
                <c:pt idx="0">
                  <c:v>정액 민간의료보험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strRef>
              <c:f>새통계_민간보험심층!$R$11:$AD$11</c:f>
              <c:strCache>
                <c:ptCount val="13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</c:strCache>
            </c:strRef>
          </c:cat>
          <c:val>
            <c:numRef>
              <c:f>새통계_민간보험심층!$R$12:$AD$12</c:f>
              <c:numCache>
                <c:formatCode>#,##0;[Red]\-#,##0</c:formatCode>
                <c:ptCount val="13"/>
                <c:pt idx="0">
                  <c:v>1250725</c:v>
                </c:pt>
                <c:pt idx="1">
                  <c:v>1498002</c:v>
                </c:pt>
                <c:pt idx="2">
                  <c:v>1767255</c:v>
                </c:pt>
                <c:pt idx="3">
                  <c:v>2242596</c:v>
                </c:pt>
                <c:pt idx="4">
                  <c:v>2799958</c:v>
                </c:pt>
                <c:pt idx="5">
                  <c:v>3739371</c:v>
                </c:pt>
                <c:pt idx="6">
                  <c:v>4486746</c:v>
                </c:pt>
                <c:pt idx="7">
                  <c:v>4840200</c:v>
                </c:pt>
                <c:pt idx="8">
                  <c:v>5515400</c:v>
                </c:pt>
                <c:pt idx="9">
                  <c:v>6294800</c:v>
                </c:pt>
                <c:pt idx="11">
                  <c:v>9014600</c:v>
                </c:pt>
                <c:pt idx="12">
                  <c:v>9500000</c:v>
                </c:pt>
              </c:numCache>
            </c:numRef>
          </c:val>
        </c:ser>
        <c:ser>
          <c:idx val="1"/>
          <c:order val="1"/>
          <c:tx>
            <c:strRef>
              <c:f>새통계_민간보험심층!$Q$13</c:f>
              <c:strCache>
                <c:ptCount val="1"/>
                <c:pt idx="0">
                  <c:v>실손 민간의료보험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prstClr val="black"/>
              </a:solidFill>
            </a:ln>
          </c:spPr>
          <c:cat>
            <c:strRef>
              <c:f>새통계_민간보험심층!$R$11:$AD$11</c:f>
              <c:strCache>
                <c:ptCount val="13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</c:strCache>
            </c:strRef>
          </c:cat>
          <c:val>
            <c:numRef>
              <c:f>새통계_민간보험심층!$R$13:$AD$13</c:f>
              <c:numCache>
                <c:formatCode>#,##0;[Red]\-#,##0</c:formatCode>
                <c:ptCount val="13"/>
                <c:pt idx="0">
                  <c:v>69001</c:v>
                </c:pt>
                <c:pt idx="1">
                  <c:v>96551</c:v>
                </c:pt>
                <c:pt idx="2">
                  <c:v>119200</c:v>
                </c:pt>
                <c:pt idx="3">
                  <c:v>199200</c:v>
                </c:pt>
                <c:pt idx="4">
                  <c:v>281598</c:v>
                </c:pt>
                <c:pt idx="5">
                  <c:v>416014</c:v>
                </c:pt>
                <c:pt idx="6">
                  <c:v>531538</c:v>
                </c:pt>
                <c:pt idx="7">
                  <c:v>838700</c:v>
                </c:pt>
                <c:pt idx="8">
                  <c:v>1007400</c:v>
                </c:pt>
                <c:pt idx="9">
                  <c:v>1210100</c:v>
                </c:pt>
                <c:pt idx="11">
                  <c:v>2173200</c:v>
                </c:pt>
                <c:pt idx="12">
                  <c:v>2500000</c:v>
                </c:pt>
              </c:numCache>
            </c:numRef>
          </c:val>
        </c:ser>
        <c:overlap val="100"/>
        <c:axId val="34063104"/>
        <c:axId val="34103296"/>
      </c:barChart>
      <c:lineChart>
        <c:grouping val="standard"/>
        <c:ser>
          <c:idx val="2"/>
          <c:order val="2"/>
          <c:tx>
            <c:strRef>
              <c:f>새통계_민간보험심층!$Q$14</c:f>
              <c:strCache>
                <c:ptCount val="1"/>
                <c:pt idx="0">
                  <c:v>민간의료보험의 국민의료비 비중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C00000"/>
              </a:solidFill>
            </c:spPr>
          </c:marker>
          <c:cat>
            <c:strRef>
              <c:f>새통계_민간보험심층!$R$11:$AD$11</c:f>
              <c:strCache>
                <c:ptCount val="13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</c:strCache>
            </c:strRef>
          </c:cat>
          <c:val>
            <c:numRef>
              <c:f>새통계_민간보험심층!$R$14:$AD$14</c:f>
              <c:numCache>
                <c:formatCode>0.0%</c:formatCode>
                <c:ptCount val="13"/>
                <c:pt idx="0">
                  <c:v>6.8753920308081806E-2</c:v>
                </c:pt>
                <c:pt idx="1">
                  <c:v>7.5941394337670193E-2</c:v>
                </c:pt>
                <c:pt idx="2">
                  <c:v>8.8746430182014752E-2</c:v>
                </c:pt>
                <c:pt idx="3">
                  <c:v>9.9277514813589013E-2</c:v>
                </c:pt>
                <c:pt idx="4">
                  <c:v>0.10673477432647102</c:v>
                </c:pt>
                <c:pt idx="5">
                  <c:v>0.12021091401240681</c:v>
                </c:pt>
                <c:pt idx="6">
                  <c:v>0.13529529344071775</c:v>
                </c:pt>
                <c:pt idx="7">
                  <c:v>0.13760756065452617</c:v>
                </c:pt>
                <c:pt idx="8">
                  <c:v>0.14636809412508744</c:v>
                </c:pt>
                <c:pt idx="9">
                  <c:v>0.15141471447021088</c:v>
                </c:pt>
                <c:pt idx="11">
                  <c:v>0.18096635366433264</c:v>
                </c:pt>
                <c:pt idx="12">
                  <c:v>0.18000000000000024</c:v>
                </c:pt>
              </c:numCache>
            </c:numRef>
          </c:val>
        </c:ser>
        <c:marker val="1"/>
        <c:axId val="34045952"/>
        <c:axId val="34109696"/>
      </c:lineChart>
      <c:catAx>
        <c:axId val="34063104"/>
        <c:scaling>
          <c:orientation val="minMax"/>
        </c:scaling>
        <c:axPos val="b"/>
        <c:tickLblPos val="nextTo"/>
        <c:crossAx val="34103296"/>
        <c:crosses val="autoZero"/>
        <c:auto val="1"/>
        <c:lblAlgn val="ctr"/>
        <c:lblOffset val="100"/>
      </c:catAx>
      <c:valAx>
        <c:axId val="34103296"/>
        <c:scaling>
          <c:orientation val="minMax"/>
          <c:max val="14000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 dirty="0"/>
                  <a:t>민간의료보험 보험료 수입</a:t>
                </a:r>
                <a:r>
                  <a:rPr lang="en-US" dirty="0"/>
                  <a:t>(</a:t>
                </a:r>
                <a:r>
                  <a:rPr lang="ko-KR" dirty="0"/>
                  <a:t>단위</a:t>
                </a:r>
                <a:r>
                  <a:rPr lang="en-US" dirty="0"/>
                  <a:t>: </a:t>
                </a:r>
                <a:r>
                  <a:rPr lang="ko-KR" altLang="en-US" dirty="0" smtClean="0"/>
                  <a:t>조</a:t>
                </a:r>
                <a:r>
                  <a:rPr lang="en-US" dirty="0" smtClean="0"/>
                  <a:t>)</a:t>
                </a:r>
                <a:endParaRPr lang="ko-KR" dirty="0"/>
              </a:p>
            </c:rich>
          </c:tx>
        </c:title>
        <c:numFmt formatCode="#,##0;[Red]\-#,##0" sourceLinked="1"/>
        <c:tickLblPos val="nextTo"/>
        <c:crossAx val="34063104"/>
        <c:crosses val="autoZero"/>
        <c:crossBetween val="between"/>
        <c:majorUnit val="2000000"/>
        <c:dispUnits>
          <c:builtInUnit val="millions"/>
        </c:dispUnits>
      </c:valAx>
      <c:valAx>
        <c:axId val="3410969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민간의료보험의 국민의료비 비중</a:t>
                </a:r>
              </a:p>
            </c:rich>
          </c:tx>
        </c:title>
        <c:numFmt formatCode="0%" sourceLinked="0"/>
        <c:tickLblPos val="nextTo"/>
        <c:crossAx val="34045952"/>
        <c:crosses val="max"/>
        <c:crossBetween val="between"/>
      </c:valAx>
      <c:catAx>
        <c:axId val="34045952"/>
        <c:scaling>
          <c:orientation val="minMax"/>
        </c:scaling>
        <c:delete val="1"/>
        <c:axPos val="b"/>
        <c:tickLblPos val="none"/>
        <c:crossAx val="34109696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새통계_가상!$A$2</c:f>
              <c:strCache>
                <c:ptCount val="1"/>
                <c:pt idx="0">
                  <c:v>건강보험적용률</c:v>
                </c:pt>
              </c:strCache>
            </c:strRef>
          </c:tx>
          <c:spPr>
            <a:ln>
              <a:solidFill>
                <a:srgbClr val="0404E0"/>
              </a:solidFill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새통계_가상!$B$2:$AG$2</c:f>
              <c:numCache>
                <c:formatCode>0.0%</c:formatCode>
                <c:ptCount val="32"/>
                <c:pt idx="0">
                  <c:v>8.8000000000000064E-2</c:v>
                </c:pt>
                <c:pt idx="1">
                  <c:v>0.10800000000000011</c:v>
                </c:pt>
                <c:pt idx="2">
                  <c:v>0.21200000000000022</c:v>
                </c:pt>
                <c:pt idx="3">
                  <c:v>0.24200000000000021</c:v>
                </c:pt>
                <c:pt idx="4">
                  <c:v>0.29700000000000032</c:v>
                </c:pt>
                <c:pt idx="5">
                  <c:v>0.35100000000000031</c:v>
                </c:pt>
                <c:pt idx="6">
                  <c:v>0.39300000000000057</c:v>
                </c:pt>
                <c:pt idx="7">
                  <c:v>0.42500000000000032</c:v>
                </c:pt>
                <c:pt idx="8">
                  <c:v>0.441</c:v>
                </c:pt>
                <c:pt idx="9">
                  <c:v>0.47000000000000008</c:v>
                </c:pt>
                <c:pt idx="10">
                  <c:v>0.51100000000000001</c:v>
                </c:pt>
                <c:pt idx="11">
                  <c:v>0.68799999999999994</c:v>
                </c:pt>
                <c:pt idx="12">
                  <c:v>0.94000000000000061</c:v>
                </c:pt>
                <c:pt idx="13">
                  <c:v>0.93700000000000061</c:v>
                </c:pt>
                <c:pt idx="14">
                  <c:v>0.94199999999999995</c:v>
                </c:pt>
                <c:pt idx="15">
                  <c:v>0.94499999999999995</c:v>
                </c:pt>
                <c:pt idx="16">
                  <c:v>0.95500000000000063</c:v>
                </c:pt>
                <c:pt idx="17">
                  <c:v>0.96900000000000064</c:v>
                </c:pt>
                <c:pt idx="18">
                  <c:v>0.97600000000000064</c:v>
                </c:pt>
                <c:pt idx="19">
                  <c:v>0.98</c:v>
                </c:pt>
                <c:pt idx="20">
                  <c:v>0.97800000000000065</c:v>
                </c:pt>
                <c:pt idx="21">
                  <c:v>0.96100000000000063</c:v>
                </c:pt>
                <c:pt idx="22">
                  <c:v>0.96900000000000064</c:v>
                </c:pt>
                <c:pt idx="23">
                  <c:v>0.97600000000000064</c:v>
                </c:pt>
                <c:pt idx="24">
                  <c:v>0.97900000000000065</c:v>
                </c:pt>
                <c:pt idx="25">
                  <c:v>0.98</c:v>
                </c:pt>
                <c:pt idx="26">
                  <c:v>0.98399999999999999</c:v>
                </c:pt>
                <c:pt idx="27">
                  <c:v>0.98599999999999999</c:v>
                </c:pt>
                <c:pt idx="28">
                  <c:v>0.98499999999999999</c:v>
                </c:pt>
                <c:pt idx="29">
                  <c:v>0.98199999999999998</c:v>
                </c:pt>
                <c:pt idx="30">
                  <c:v>0.98699999999999999</c:v>
                </c:pt>
                <c:pt idx="31">
                  <c:v>0.99099999999999999</c:v>
                </c:pt>
              </c:numCache>
            </c:numRef>
          </c:val>
        </c:ser>
        <c:ser>
          <c:idx val="1"/>
          <c:order val="1"/>
          <c:tx>
            <c:strRef>
              <c:f>새통계_가상!$A$3</c:f>
              <c:strCache>
                <c:ptCount val="1"/>
                <c:pt idx="0">
                  <c:v>건강보험재정의 비율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새통계_가상!$B$3:$AG$3</c:f>
              <c:numCache>
                <c:formatCode>General</c:formatCode>
                <c:ptCount val="32"/>
                <c:pt idx="3" formatCode="0.0%">
                  <c:v>0.10997607986758218</c:v>
                </c:pt>
                <c:pt idx="4" formatCode="0.0%">
                  <c:v>0.11232472845529751</c:v>
                </c:pt>
                <c:pt idx="5" formatCode="0.0%">
                  <c:v>0.14986674860641441</c:v>
                </c:pt>
                <c:pt idx="6" formatCode="0.0%">
                  <c:v>0.18128996645641446</c:v>
                </c:pt>
                <c:pt idx="7" formatCode="0.0%">
                  <c:v>0.21148573913781293</c:v>
                </c:pt>
                <c:pt idx="8" formatCode="0.0%">
                  <c:v>0.22331799261568908</c:v>
                </c:pt>
                <c:pt idx="9" formatCode="0.0%">
                  <c:v>0.20064956367692421</c:v>
                </c:pt>
                <c:pt idx="10" formatCode="0.0%">
                  <c:v>0.2028134063131492</c:v>
                </c:pt>
                <c:pt idx="11" formatCode="0.0%">
                  <c:v>0.22153018389331094</c:v>
                </c:pt>
                <c:pt idx="12" formatCode="0.0%">
                  <c:v>0.2308712812374869</c:v>
                </c:pt>
                <c:pt idx="13" formatCode="0.0%">
                  <c:v>0.28265483277453762</c:v>
                </c:pt>
                <c:pt idx="14" formatCode="0.0%">
                  <c:v>0.25950447378753172</c:v>
                </c:pt>
                <c:pt idx="15" formatCode="0.0%">
                  <c:v>0.25908064012789367</c:v>
                </c:pt>
                <c:pt idx="16" formatCode="0.0%">
                  <c:v>0.26764811307999531</c:v>
                </c:pt>
                <c:pt idx="17" formatCode="0.0%">
                  <c:v>0.26247865669082582</c:v>
                </c:pt>
                <c:pt idx="18" formatCode="0.0%">
                  <c:v>0.28745983453507784</c:v>
                </c:pt>
                <c:pt idx="19" formatCode="0.0%">
                  <c:v>0.31102849087154394</c:v>
                </c:pt>
                <c:pt idx="20" formatCode="0.0%">
                  <c:v>0.32806973059965555</c:v>
                </c:pt>
                <c:pt idx="21" formatCode="0.0%">
                  <c:v>0.36418423831447744</c:v>
                </c:pt>
                <c:pt idx="22" formatCode="0.0%">
                  <c:v>0.36090285847177916</c:v>
                </c:pt>
                <c:pt idx="23" formatCode="0.0%">
                  <c:v>0.35200471557197632</c:v>
                </c:pt>
                <c:pt idx="24" formatCode="0.0%">
                  <c:v>0.41561330583463374</c:v>
                </c:pt>
                <c:pt idx="25" formatCode="0.0%">
                  <c:v>0.40226347162095138</c:v>
                </c:pt>
                <c:pt idx="26" formatCode="0.0%">
                  <c:v>0.39806046736314876</c:v>
                </c:pt>
                <c:pt idx="27" formatCode="0.0%">
                  <c:v>0.40362922772564686</c:v>
                </c:pt>
                <c:pt idx="28" formatCode="0.0%">
                  <c:v>0.40306827395578215</c:v>
                </c:pt>
                <c:pt idx="29" formatCode="0.0%">
                  <c:v>0.41794072786522835</c:v>
                </c:pt>
                <c:pt idx="30" formatCode="0.0%">
                  <c:v>0.42366266660468355</c:v>
                </c:pt>
                <c:pt idx="31" formatCode="0.0%">
                  <c:v>0.4246904620219033</c:v>
                </c:pt>
              </c:numCache>
            </c:numRef>
          </c:val>
        </c:ser>
        <c:ser>
          <c:idx val="2"/>
          <c:order val="2"/>
          <c:tx>
            <c:strRef>
              <c:f>새통계_가상!$A$4</c:f>
              <c:strCache>
                <c:ptCount val="1"/>
                <c:pt idx="0">
                  <c:v>민간의료보험</c:v>
                </c:pt>
              </c:strCache>
            </c:strRef>
          </c:tx>
          <c:spPr>
            <a:ln>
              <a:solidFill>
                <a:srgbClr val="CC3300"/>
              </a:solidFill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새통계_가상!$B$4:$AG$4</c:f>
              <c:numCache>
                <c:formatCode>General</c:formatCode>
                <c:ptCount val="32"/>
                <c:pt idx="19" formatCode="0.0%">
                  <c:v>7.0999999999999994E-2</c:v>
                </c:pt>
                <c:pt idx="20" formatCode="0.0%">
                  <c:v>7.8000000000000014E-2</c:v>
                </c:pt>
                <c:pt idx="21" formatCode="0.0%">
                  <c:v>9.300000000000018E-2</c:v>
                </c:pt>
                <c:pt idx="22" formatCode="0.0%">
                  <c:v>0.10400000000000002</c:v>
                </c:pt>
                <c:pt idx="23" formatCode="0.0%">
                  <c:v>0.11700000000000002</c:v>
                </c:pt>
                <c:pt idx="24" formatCode="0.0%">
                  <c:v>0.129</c:v>
                </c:pt>
                <c:pt idx="25" formatCode="0.0%">
                  <c:v>0.14500000000000021</c:v>
                </c:pt>
                <c:pt idx="26" formatCode="0.0%">
                  <c:v>0.14500000000000021</c:v>
                </c:pt>
                <c:pt idx="27" formatCode="0.0%">
                  <c:v>0.15400000000000022</c:v>
                </c:pt>
                <c:pt idx="28" formatCode="0.0%">
                  <c:v>0.15700000000000025</c:v>
                </c:pt>
                <c:pt idx="30" formatCode="0.0%">
                  <c:v>0.18100000000000024</c:v>
                </c:pt>
                <c:pt idx="31" formatCode="0.0%">
                  <c:v>0.18000000000000022</c:v>
                </c:pt>
              </c:numCache>
            </c:numRef>
          </c:val>
        </c:ser>
        <c:ser>
          <c:idx val="3"/>
          <c:order val="3"/>
          <c:tx>
            <c:strRef>
              <c:f>새통계_가상!$A$5</c:f>
              <c:strCache>
                <c:ptCount val="1"/>
                <c:pt idx="0">
                  <c:v>공공병상비율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새통계_가상!$B$5:$AG$5</c:f>
              <c:numCache>
                <c:formatCode>General</c:formatCode>
                <c:ptCount val="32"/>
                <c:pt idx="3" formatCode="0.0%">
                  <c:v>0.32000000000000051</c:v>
                </c:pt>
                <c:pt idx="4" formatCode="0.0%">
                  <c:v>0.3180000000000005</c:v>
                </c:pt>
                <c:pt idx="5" formatCode="0.0%">
                  <c:v>0.28400000000000031</c:v>
                </c:pt>
                <c:pt idx="6" formatCode="0.0%">
                  <c:v>0.254</c:v>
                </c:pt>
                <c:pt idx="7" formatCode="0.0%">
                  <c:v>0.23300000000000001</c:v>
                </c:pt>
                <c:pt idx="8" formatCode="0.0%">
                  <c:v>0.20200000000000001</c:v>
                </c:pt>
                <c:pt idx="9" formatCode="0.0%">
                  <c:v>0.20100000000000001</c:v>
                </c:pt>
                <c:pt idx="10" formatCode="0.0%">
                  <c:v>0.20900000000000021</c:v>
                </c:pt>
                <c:pt idx="11" formatCode="0.0%">
                  <c:v>0.21100000000000022</c:v>
                </c:pt>
                <c:pt idx="12" formatCode="0.0%">
                  <c:v>0.20600000000000004</c:v>
                </c:pt>
                <c:pt idx="13" formatCode="0.0%">
                  <c:v>0.20200000000000001</c:v>
                </c:pt>
                <c:pt idx="14" formatCode="0.0%">
                  <c:v>0.20200000000000001</c:v>
                </c:pt>
                <c:pt idx="15" formatCode="0.0%">
                  <c:v>0.19800000000000001</c:v>
                </c:pt>
                <c:pt idx="16" formatCode="0.0%">
                  <c:v>0.191</c:v>
                </c:pt>
                <c:pt idx="17" formatCode="0.0%">
                  <c:v>0.18200000000000022</c:v>
                </c:pt>
                <c:pt idx="18" formatCode="0.0%">
                  <c:v>0.17900000000000021</c:v>
                </c:pt>
                <c:pt idx="19" formatCode="0.0%">
                  <c:v>0.15200000000000022</c:v>
                </c:pt>
                <c:pt idx="20" formatCode="0.0%">
                  <c:v>0.15300000000000022</c:v>
                </c:pt>
                <c:pt idx="21" formatCode="0.0%">
                  <c:v>0.16800000000000001</c:v>
                </c:pt>
                <c:pt idx="22" formatCode="0.0%">
                  <c:v>0.15700000000000025</c:v>
                </c:pt>
                <c:pt idx="23" formatCode="0.0%">
                  <c:v>0.14700000000000021</c:v>
                </c:pt>
                <c:pt idx="24" formatCode="0.0%">
                  <c:v>0.14700000000000021</c:v>
                </c:pt>
                <c:pt idx="25" formatCode="0.0%">
                  <c:v>0.15300000000000022</c:v>
                </c:pt>
                <c:pt idx="26" formatCode="0.0%">
                  <c:v>0.14800000000000021</c:v>
                </c:pt>
                <c:pt idx="27" formatCode="0.0%">
                  <c:v>0.15000000000000022</c:v>
                </c:pt>
                <c:pt idx="28" formatCode="0.0%">
                  <c:v>0.14500000000000021</c:v>
                </c:pt>
                <c:pt idx="29" formatCode="0.0%">
                  <c:v>0.13200000000000001</c:v>
                </c:pt>
                <c:pt idx="30" formatCode="0.0%">
                  <c:v>0.12200000000000009</c:v>
                </c:pt>
                <c:pt idx="31" formatCode="0.0%">
                  <c:v>0.11199999999999995</c:v>
                </c:pt>
              </c:numCache>
            </c:numRef>
          </c:val>
        </c:ser>
        <c:ser>
          <c:idx val="4"/>
          <c:order val="4"/>
          <c:tx>
            <c:strRef>
              <c:f>새통계_가상!$A$6</c:f>
              <c:strCache>
                <c:ptCount val="1"/>
                <c:pt idx="0">
                  <c:v>건강보험 보장률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새통계_가상!$B$6:$AG$6</c:f>
              <c:numCache>
                <c:formatCode>General</c:formatCode>
                <c:ptCount val="32"/>
                <c:pt idx="27" formatCode="0.0%">
                  <c:v>0.61300000000000088</c:v>
                </c:pt>
                <c:pt idx="28" formatCode="0.0%">
                  <c:v>0.61800000000000088</c:v>
                </c:pt>
                <c:pt idx="29" formatCode="0.0%">
                  <c:v>0.64300000000000102</c:v>
                </c:pt>
                <c:pt idx="30" formatCode="0.0%">
                  <c:v>0.64600000000000091</c:v>
                </c:pt>
                <c:pt idx="31" formatCode="0.0%">
                  <c:v>0.62200000000000089</c:v>
                </c:pt>
              </c:numCache>
            </c:numRef>
          </c:val>
        </c:ser>
        <c:ser>
          <c:idx val="5"/>
          <c:order val="5"/>
          <c:tx>
            <c:strRef>
              <c:f>새통계_가상!$A$7</c:f>
              <c:strCache>
                <c:ptCount val="1"/>
                <c:pt idx="0">
                  <c:v>건보+민보의 국민의료비 비율</c:v>
                </c:pt>
              </c:strCache>
            </c:strRef>
          </c:tx>
          <c:spPr>
            <a:ln w="3492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새통계_가상!$B$7:$AG$7</c:f>
              <c:numCache>
                <c:formatCode>General</c:formatCode>
                <c:ptCount val="32"/>
                <c:pt idx="19" formatCode="0.0%">
                  <c:v>0.37978241117962602</c:v>
                </c:pt>
                <c:pt idx="20" formatCode="0.0%">
                  <c:v>0.40401112493732483</c:v>
                </c:pt>
                <c:pt idx="21" formatCode="0.0%">
                  <c:v>0.45293066849649094</c:v>
                </c:pt>
                <c:pt idx="22" formatCode="0.0%">
                  <c:v>0.46018037328536893</c:v>
                </c:pt>
                <c:pt idx="23" formatCode="0.0%">
                  <c:v>0.45873948989844637</c:v>
                </c:pt>
                <c:pt idx="24" formatCode="0.0%">
                  <c:v>0.53582421984703987</c:v>
                </c:pt>
                <c:pt idx="25" formatCode="0.0%">
                  <c:v>0.53755876506166678</c:v>
                </c:pt>
                <c:pt idx="26" formatCode="0.0%">
                  <c:v>0.53566802801767377</c:v>
                </c:pt>
                <c:pt idx="27" formatCode="0.0%">
                  <c:v>0.54999732185073358</c:v>
                </c:pt>
                <c:pt idx="28" formatCode="0.0%">
                  <c:v>0.55448298842599053</c:v>
                </c:pt>
                <c:pt idx="30" formatCode="0.0%">
                  <c:v>0.60462902026901633</c:v>
                </c:pt>
                <c:pt idx="31" formatCode="0.0%">
                  <c:v>0.6046315178305478</c:v>
                </c:pt>
              </c:numCache>
            </c:numRef>
          </c:val>
        </c:ser>
        <c:ser>
          <c:idx val="6"/>
          <c:order val="6"/>
          <c:tx>
            <c:strRef>
              <c:f>새통계_가상!$A$8</c:f>
              <c:strCache>
                <c:ptCount val="1"/>
                <c:pt idx="0">
                  <c:v>건보+민보의 가상적 건보 보장률</c:v>
                </c:pt>
              </c:strCache>
            </c:strRef>
          </c:tx>
          <c:spPr>
            <a:ln w="38100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새통계_가상!$B$1:$AG$1</c:f>
              <c:strCache>
                <c:ptCount val="32"/>
                <c:pt idx="0">
                  <c:v>'77</c:v>
                </c:pt>
                <c:pt idx="1">
                  <c:v>'78</c:v>
                </c:pt>
                <c:pt idx="2">
                  <c:v>'79</c:v>
                </c:pt>
                <c:pt idx="3">
                  <c:v>'80</c:v>
                </c:pt>
                <c:pt idx="4">
                  <c:v>'81</c:v>
                </c:pt>
                <c:pt idx="5">
                  <c:v>'82</c:v>
                </c:pt>
                <c:pt idx="6">
                  <c:v>'83</c:v>
                </c:pt>
                <c:pt idx="7">
                  <c:v>'84</c:v>
                </c:pt>
                <c:pt idx="8">
                  <c:v>'85</c:v>
                </c:pt>
                <c:pt idx="9">
                  <c:v>'86</c:v>
                </c:pt>
                <c:pt idx="10">
                  <c:v>'87</c:v>
                </c:pt>
                <c:pt idx="11">
                  <c:v>'88</c:v>
                </c:pt>
                <c:pt idx="12">
                  <c:v>'89</c:v>
                </c:pt>
                <c:pt idx="13">
                  <c:v>'90</c:v>
                </c:pt>
                <c:pt idx="14">
                  <c:v>'91</c:v>
                </c:pt>
                <c:pt idx="15">
                  <c:v>'92</c:v>
                </c:pt>
                <c:pt idx="16">
                  <c:v>'93</c:v>
                </c:pt>
                <c:pt idx="17">
                  <c:v>'94</c:v>
                </c:pt>
                <c:pt idx="18">
                  <c:v>'95</c:v>
                </c:pt>
                <c:pt idx="19">
                  <c:v>'96</c:v>
                </c:pt>
                <c:pt idx="20">
                  <c:v>'97</c:v>
                </c:pt>
                <c:pt idx="21">
                  <c:v>'98</c:v>
                </c:pt>
                <c:pt idx="22">
                  <c:v>'99</c:v>
                </c:pt>
                <c:pt idx="23">
                  <c:v>'00</c:v>
                </c:pt>
                <c:pt idx="24">
                  <c:v>'01</c:v>
                </c:pt>
                <c:pt idx="25">
                  <c:v>'02</c:v>
                </c:pt>
                <c:pt idx="26">
                  <c:v>'03</c:v>
                </c:pt>
                <c:pt idx="27">
                  <c:v>'04</c:v>
                </c:pt>
                <c:pt idx="28">
                  <c:v>'05</c:v>
                </c:pt>
                <c:pt idx="29">
                  <c:v>'06</c:v>
                </c:pt>
                <c:pt idx="30">
                  <c:v>'07</c:v>
                </c:pt>
                <c:pt idx="31">
                  <c:v>'08</c:v>
                </c:pt>
              </c:strCache>
            </c:strRef>
          </c:cat>
          <c:val>
            <c:numRef>
              <c:f>새통계_가상!$B$8:$AG$8</c:f>
              <c:numCache>
                <c:formatCode>General</c:formatCode>
                <c:ptCount val="32"/>
                <c:pt idx="27" formatCode="0.0%">
                  <c:v>0.86088316879008853</c:v>
                </c:pt>
                <c:pt idx="28" formatCode="0.0%">
                  <c:v>0.87583194955957488</c:v>
                </c:pt>
                <c:pt idx="30" formatCode="0.0%">
                  <c:v>0.94769519721732165</c:v>
                </c:pt>
                <c:pt idx="31" formatCode="0.0%">
                  <c:v>0.91376836590081756</c:v>
                </c:pt>
              </c:numCache>
            </c:numRef>
          </c:val>
        </c:ser>
        <c:marker val="1"/>
        <c:axId val="34241920"/>
        <c:axId val="34251904"/>
      </c:lineChart>
      <c:catAx>
        <c:axId val="34241920"/>
        <c:scaling>
          <c:orientation val="minMax"/>
        </c:scaling>
        <c:axPos val="b"/>
        <c:numFmt formatCode="0_);[Red]\(0\)" sourceLinked="1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4251904"/>
        <c:crosses val="autoZero"/>
        <c:auto val="1"/>
        <c:lblAlgn val="ctr"/>
        <c:lblOffset val="100"/>
      </c:catAx>
      <c:valAx>
        <c:axId val="34251904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34241920"/>
        <c:crosses val="autoZero"/>
        <c:crossBetween val="between"/>
        <c:majorUnit val="0.1"/>
      </c:valAx>
    </c:plotArea>
    <c:plotVisOnly val="1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AEEF57-31EE-47E2-ACF0-C209648A5955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0013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0013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F149EB-8B94-4D44-9E04-A1799C1099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561816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ED2D455C-9EC6-4A96-985A-52A39C1A2426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2488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993775" y="3224213"/>
            <a:ext cx="79359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0" y="6448425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5618163" y="6448425"/>
            <a:ext cx="4303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A73839F8-B7FF-432C-9E94-4B16DD7271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66F8E-39F4-4111-886D-1CFAD8A85BA7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우리나라 보건의료공급체계의 세 번째 모순은 전문의의 개원 허용이다</a:t>
            </a:r>
            <a:r>
              <a:rPr lang="en-US" altLang="ko-KR" smtClean="0"/>
              <a:t>. 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서양에서는 전문의의 개원 허용과 개방형 병원</a:t>
            </a:r>
            <a:r>
              <a:rPr lang="en-US" altLang="ko-KR" smtClean="0"/>
              <a:t>, </a:t>
            </a:r>
            <a:r>
              <a:rPr lang="ko-KR" altLang="en-US" smtClean="0"/>
              <a:t>전문의의 개원 불허와 폐쇄형 병원이 서로 짝을 이루고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즉</a:t>
            </a:r>
            <a:r>
              <a:rPr lang="en-US" altLang="ko-KR" smtClean="0"/>
              <a:t>, </a:t>
            </a:r>
            <a:r>
              <a:rPr lang="ko-KR" altLang="en-US" smtClean="0"/>
              <a:t>전문의 개원을 허용하면</a:t>
            </a:r>
            <a:r>
              <a:rPr lang="en-US" altLang="ko-KR" smtClean="0"/>
              <a:t> </a:t>
            </a:r>
            <a:r>
              <a:rPr lang="ko-KR" altLang="en-US" smtClean="0"/>
              <a:t>개방형 병원체제를 채택해서</a:t>
            </a:r>
            <a:r>
              <a:rPr lang="en-US" altLang="ko-KR" smtClean="0"/>
              <a:t> </a:t>
            </a:r>
            <a:r>
              <a:rPr lang="ko-KR" altLang="en-US" smtClean="0"/>
              <a:t>개업한 전문의가 별도의 시설과 장비를 갖추지 않고도 인근 병원을 이용해서 입원진료를 할 수 있도록 하고 있다</a:t>
            </a:r>
            <a:r>
              <a:rPr lang="en-US" altLang="ko-KR" smtClean="0"/>
              <a:t>. </a:t>
            </a:r>
            <a:r>
              <a:rPr lang="ko-KR" altLang="en-US" smtClean="0"/>
              <a:t>이렇게 함으로써 의원은 외래진료</a:t>
            </a:r>
            <a:r>
              <a:rPr lang="en-US" altLang="ko-KR" smtClean="0"/>
              <a:t>, </a:t>
            </a:r>
            <a:r>
              <a:rPr lang="ko-KR" altLang="en-US" smtClean="0"/>
              <a:t>병원은 입원진료라는 기능과 역할 정립이 유지되며</a:t>
            </a:r>
            <a:r>
              <a:rPr lang="en-US" altLang="ko-KR" smtClean="0"/>
              <a:t>, </a:t>
            </a:r>
            <a:r>
              <a:rPr lang="ko-KR" altLang="en-US" smtClean="0"/>
              <a:t>병원과 의원은 보완적인 관계를 가지게 된다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또 다른 짝은 일반의는 의원을 개업하도록 하고</a:t>
            </a:r>
            <a:r>
              <a:rPr lang="en-US" altLang="ko-KR" smtClean="0"/>
              <a:t>(</a:t>
            </a:r>
            <a:r>
              <a:rPr lang="ko-KR" altLang="en-US" smtClean="0"/>
              <a:t>병원 근무는 원칙적으로 불허</a:t>
            </a:r>
            <a:r>
              <a:rPr lang="en-US" altLang="ko-KR" smtClean="0"/>
              <a:t>), </a:t>
            </a:r>
            <a:r>
              <a:rPr lang="ko-KR" altLang="en-US" smtClean="0"/>
              <a:t>전문의는 병원에만 근무하도록 하는 것이다</a:t>
            </a:r>
            <a:r>
              <a:rPr lang="en-US" altLang="ko-KR" smtClean="0"/>
              <a:t>(</a:t>
            </a:r>
            <a:r>
              <a:rPr lang="ko-KR" altLang="en-US" smtClean="0"/>
              <a:t>의원 개원을 불허</a:t>
            </a:r>
            <a:r>
              <a:rPr lang="en-US" altLang="ko-KR" smtClean="0"/>
              <a:t>). </a:t>
            </a:r>
            <a:r>
              <a:rPr lang="ko-KR" altLang="en-US" smtClean="0"/>
              <a:t>병원은 폐쇄형 병원이기 때문에 일반의는 어려운 환자를 병원의 전문의에게 </a:t>
            </a:r>
            <a:r>
              <a:rPr lang="en-US" altLang="ko-KR" smtClean="0"/>
              <a:t>‘</a:t>
            </a:r>
            <a:r>
              <a:rPr lang="ko-KR" altLang="en-US" smtClean="0"/>
              <a:t>후송</a:t>
            </a:r>
            <a:r>
              <a:rPr lang="en-US" altLang="ko-KR" smtClean="0"/>
              <a:t>’</a:t>
            </a:r>
            <a:r>
              <a:rPr lang="ko-KR" altLang="en-US" smtClean="0"/>
              <a:t>하게 된다</a:t>
            </a:r>
            <a:r>
              <a:rPr lang="en-US" altLang="ko-KR" smtClean="0"/>
              <a:t>. </a:t>
            </a:r>
            <a:r>
              <a:rPr lang="ko-KR" altLang="en-US" smtClean="0"/>
              <a:t>전문의는 입원 진료가 끝나면 원래 진료 의사인 일반의에게 환자를 역의뢰하게 된다</a:t>
            </a:r>
            <a:r>
              <a:rPr lang="en-US" altLang="ko-KR" smtClean="0"/>
              <a:t>. </a:t>
            </a:r>
            <a:r>
              <a:rPr lang="ko-KR" altLang="en-US" smtClean="0"/>
              <a:t>이 경우에도 의원은 외래진료</a:t>
            </a:r>
            <a:r>
              <a:rPr lang="en-US" altLang="ko-KR" smtClean="0"/>
              <a:t>, </a:t>
            </a:r>
            <a:r>
              <a:rPr lang="ko-KR" altLang="en-US" smtClean="0"/>
              <a:t>병원은 입원진료라는 기능과 역할 정립이 유지되며</a:t>
            </a:r>
            <a:r>
              <a:rPr lang="en-US" altLang="ko-KR" smtClean="0"/>
              <a:t>, </a:t>
            </a:r>
            <a:r>
              <a:rPr lang="ko-KR" altLang="en-US" smtClean="0"/>
              <a:t>병원과 의원은 보완적인 관계를 가지게 된다</a:t>
            </a:r>
            <a:r>
              <a:rPr lang="en-US" altLang="ko-KR" smtClean="0"/>
              <a:t>. </a:t>
            </a:r>
          </a:p>
        </p:txBody>
      </p:sp>
      <p:sp>
        <p:nvSpPr>
          <p:cNvPr id="3481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1BA34-5D62-4D88-A442-A7A19B925F92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그러나 한국은 전문의 개원을 허용하면서</a:t>
            </a:r>
            <a:r>
              <a:rPr lang="en-US" altLang="ko-KR" smtClean="0"/>
              <a:t>, </a:t>
            </a:r>
            <a:r>
              <a:rPr lang="ko-KR" altLang="en-US" smtClean="0"/>
              <a:t>폐쇄형 병원을 채택하고 있다</a:t>
            </a:r>
            <a:r>
              <a:rPr lang="en-US" altLang="ko-KR" smtClean="0"/>
              <a:t>. </a:t>
            </a:r>
            <a:r>
              <a:rPr lang="ko-KR" altLang="en-US" smtClean="0"/>
              <a:t>즉</a:t>
            </a:r>
            <a:r>
              <a:rPr lang="en-US" altLang="ko-KR" smtClean="0"/>
              <a:t>, </a:t>
            </a:r>
            <a:r>
              <a:rPr lang="ko-KR" altLang="en-US" smtClean="0"/>
              <a:t>개업한 전문의가 인근 병원을 이용해서 입원진료를 할 수가 없다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따라서 개원한 전문의가 자기 전공을 살려 입원 진료를 하기 위해서는 의원에 병상 시설을 갖추어야 한다</a:t>
            </a:r>
            <a:r>
              <a:rPr lang="en-US" altLang="ko-KR" smtClean="0"/>
              <a:t>. </a:t>
            </a:r>
            <a:r>
              <a:rPr lang="ko-KR" altLang="en-US" smtClean="0"/>
              <a:t>이 때문에 사회적으로는 의원이 입원에 필요한 시설을 각각 갖추는 과잉투자가 발생한다</a:t>
            </a:r>
            <a:r>
              <a:rPr lang="en-US" altLang="ko-KR" smtClean="0"/>
              <a:t>. </a:t>
            </a:r>
            <a:r>
              <a:rPr lang="ko-KR" altLang="en-US" smtClean="0"/>
              <a:t>개원한 전문의가 어느 정도의 시설을 갖추더라도 소규모 시설에서는 전공의 시설에 배운 지식과 기술을 모두 발휘할 수는 없기 때문에 교육투자는 낭비된다</a:t>
            </a:r>
            <a:r>
              <a:rPr lang="en-US" altLang="ko-KR" smtClean="0"/>
              <a:t>. </a:t>
            </a:r>
          </a:p>
          <a:p>
            <a:r>
              <a:rPr lang="en-US" altLang="ko-KR" smtClean="0"/>
              <a:t> </a:t>
            </a:r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</a:t>
            </a:r>
            <a:r>
              <a:rPr lang="en-US" altLang="ko-KR" smtClean="0"/>
              <a:t>1951</a:t>
            </a:r>
            <a:r>
              <a:rPr lang="ko-KR" altLang="en-US" smtClean="0"/>
              <a:t>년 전문의 제도가 도입되고 </a:t>
            </a:r>
            <a:r>
              <a:rPr lang="en-US" altLang="ko-KR" smtClean="0"/>
              <a:t>60</a:t>
            </a:r>
            <a:r>
              <a:rPr lang="ko-KR" altLang="en-US" smtClean="0"/>
              <a:t>년대 초반 본격화되는 시점에서 전문의의 개원을 금지하든지</a:t>
            </a:r>
            <a:r>
              <a:rPr lang="en-US" altLang="ko-KR" smtClean="0"/>
              <a:t>, </a:t>
            </a:r>
            <a:r>
              <a:rPr lang="ko-KR" altLang="en-US" smtClean="0"/>
              <a:t>병원을 개방형병원으로 전환하는 조치가 있었어야 했다</a:t>
            </a:r>
            <a:r>
              <a:rPr lang="en-US" altLang="ko-KR" smtClean="0"/>
              <a:t>. </a:t>
            </a:r>
            <a:r>
              <a:rPr lang="ko-KR" altLang="en-US" smtClean="0"/>
              <a:t>그러나 병원은 폐쇄형을 유지하면서 전문의의 개원을 금지하지 않음으로써 모순된 제도가 자리잡게 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개원의의 주축이 되어야 할 가정의 제도는 전문의 개원이 이미 완전히 고착되어 버린 </a:t>
            </a:r>
            <a:r>
              <a:rPr lang="en-US" altLang="ko-KR" smtClean="0"/>
              <a:t>1978</a:t>
            </a:r>
            <a:r>
              <a:rPr lang="ko-KR" altLang="en-US" smtClean="0"/>
              <a:t>년에야 도입되었다  배출되는 수도 적어서 가정의는 개원의 주도권을 되찾는 데 실패하였다</a:t>
            </a:r>
            <a:r>
              <a:rPr lang="en-US" altLang="ko-KR" smtClean="0"/>
              <a:t>. </a:t>
            </a:r>
            <a:r>
              <a:rPr lang="ko-KR" altLang="en-US" smtClean="0"/>
              <a:t>이 시도의 실패는 병원의사와 개원의사의 기능을 분화할 두번째 기회의 상실을 의미한다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</p:txBody>
      </p:sp>
      <p:sp>
        <p:nvSpPr>
          <p:cNvPr id="3686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03F55-B666-4164-BC3E-9D4FC38083D0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우리나라 보건의료공급체계의 네 번째 모순은 의사와 약사의 기능이 혼재되어 있었다는 점이다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서양에서는 의약분업이 오래 전부터 정착되어 있어</a:t>
            </a:r>
            <a:r>
              <a:rPr lang="en-US" altLang="ko-KR" smtClean="0"/>
              <a:t>, </a:t>
            </a:r>
            <a:r>
              <a:rPr lang="ko-KR" altLang="en-US" smtClean="0"/>
              <a:t>전통적으로 의사와 약사의 기능이 명확하게 정립되어 있다</a:t>
            </a:r>
            <a:r>
              <a:rPr lang="en-US" altLang="ko-KR" smtClean="0"/>
              <a:t>. </a:t>
            </a:r>
            <a:r>
              <a:rPr lang="ko-KR" altLang="en-US" smtClean="0"/>
              <a:t>그러나 한국에서는 과거 의사와 병원이 부족했던 시절</a:t>
            </a:r>
            <a:r>
              <a:rPr lang="en-US" altLang="ko-KR" smtClean="0"/>
              <a:t>, </a:t>
            </a:r>
            <a:r>
              <a:rPr lang="ko-KR" altLang="en-US" smtClean="0"/>
              <a:t>약사의 진료권을 일부 허락하고</a:t>
            </a:r>
            <a:r>
              <a:rPr lang="en-US" altLang="ko-KR" smtClean="0"/>
              <a:t>, </a:t>
            </a:r>
            <a:r>
              <a:rPr lang="ko-KR" altLang="en-US" smtClean="0"/>
              <a:t>의사가 병원에서 조제할 수 있는 조제권 역시 허용하여 결과적으로 의사와 약사의 기능이 혼재되어 있는 상태가 지속되어 왔다</a:t>
            </a:r>
            <a:r>
              <a:rPr lang="en-US" altLang="ko-KR" smtClean="0"/>
              <a:t>.  </a:t>
            </a:r>
            <a:r>
              <a:rPr lang="ko-KR" altLang="en-US" smtClean="0"/>
              <a:t>이 역시 일본이 메이지 유신 후</a:t>
            </a:r>
            <a:r>
              <a:rPr lang="en-US" altLang="ko-KR" smtClean="0"/>
              <a:t>, </a:t>
            </a:r>
            <a:r>
              <a:rPr lang="ko-KR" altLang="en-US" smtClean="0"/>
              <a:t>의사와 약사의 기능 분화를 유보한 데에서 유래하는 것이다</a:t>
            </a:r>
            <a:r>
              <a:rPr lang="en-US" altLang="ko-KR" smtClean="0"/>
              <a:t>. </a:t>
            </a:r>
            <a:r>
              <a:rPr lang="ko-KR" altLang="en-US" smtClean="0"/>
              <a:t>일본에서 이 </a:t>
            </a:r>
            <a:r>
              <a:rPr lang="en-US" altLang="ko-KR" smtClean="0"/>
              <a:t>‘</a:t>
            </a:r>
            <a:r>
              <a:rPr lang="ko-KR" altLang="en-US" smtClean="0"/>
              <a:t>유보</a:t>
            </a:r>
            <a:r>
              <a:rPr lang="en-US" altLang="ko-KR" smtClean="0"/>
              <a:t>’</a:t>
            </a:r>
            <a:r>
              <a:rPr lang="ko-KR" altLang="en-US" smtClean="0"/>
              <a:t>는 지금까지 계속되고 있다</a:t>
            </a:r>
            <a:r>
              <a:rPr lang="en-US" altLang="ko-KR" smtClean="0"/>
              <a:t>.</a:t>
            </a:r>
            <a:r>
              <a:rPr lang="ko-KR" altLang="en-US" smtClean="0"/>
              <a:t>  </a:t>
            </a:r>
            <a:endParaRPr lang="en-US" altLang="ko-KR" smtClean="0"/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 이후 낮은 진료 수가와 높은 약가로 인해 비공식적인 약가 거래가 일상화 되어</a:t>
            </a:r>
            <a:r>
              <a:rPr lang="en-US" altLang="ko-KR" smtClean="0"/>
              <a:t>, ‘</a:t>
            </a:r>
            <a:r>
              <a:rPr lang="ko-KR" altLang="en-US" smtClean="0"/>
              <a:t>약</a:t>
            </a:r>
            <a:r>
              <a:rPr lang="en-US" altLang="ko-KR" smtClean="0"/>
              <a:t>’</a:t>
            </a:r>
            <a:r>
              <a:rPr lang="ko-KR" altLang="en-US" smtClean="0"/>
              <a:t>은 의사와 약사</a:t>
            </a:r>
            <a:r>
              <a:rPr lang="en-US" altLang="ko-KR" smtClean="0"/>
              <a:t>, </a:t>
            </a:r>
            <a:r>
              <a:rPr lang="ko-KR" altLang="en-US" smtClean="0"/>
              <a:t>병의원과 약국  간에 중요한 </a:t>
            </a:r>
            <a:r>
              <a:rPr lang="en-US" altLang="ko-KR" smtClean="0"/>
              <a:t>‘</a:t>
            </a:r>
            <a:r>
              <a:rPr lang="ko-KR" altLang="en-US" smtClean="0"/>
              <a:t>이권</a:t>
            </a:r>
            <a:r>
              <a:rPr lang="en-US" altLang="ko-KR" smtClean="0"/>
              <a:t>’</a:t>
            </a:r>
            <a:r>
              <a:rPr lang="ko-KR" altLang="en-US" smtClean="0"/>
              <a:t>의 대상으로 부상하였다</a:t>
            </a:r>
            <a:r>
              <a:rPr lang="en-US" altLang="ko-KR" smtClean="0"/>
              <a:t>. </a:t>
            </a:r>
            <a:r>
              <a:rPr lang="ko-KR" altLang="en-US" smtClean="0"/>
              <a:t>약의 사용이 병원이나 약국의 주요 수입원이 됨으로써 의약품 오남용 또한 심화되었다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2000</a:t>
            </a:r>
            <a:r>
              <a:rPr lang="ko-KR" altLang="en-US" smtClean="0"/>
              <a:t>년 의약분업 이후 이러한 문제들은 상당 부분 해결되었으나 의약품을 둘러싼 </a:t>
            </a:r>
            <a:r>
              <a:rPr lang="en-US" altLang="ko-KR" smtClean="0"/>
              <a:t>‘</a:t>
            </a:r>
            <a:r>
              <a:rPr lang="ko-KR" altLang="en-US" smtClean="0"/>
              <a:t>수입</a:t>
            </a:r>
            <a:r>
              <a:rPr lang="en-US" altLang="ko-KR" smtClean="0"/>
              <a:t>’</a:t>
            </a:r>
            <a:r>
              <a:rPr lang="ko-KR" altLang="en-US" smtClean="0"/>
              <a:t> 문제는 여전히 사라지지 않고 있다</a:t>
            </a:r>
            <a:r>
              <a:rPr lang="en-US" altLang="ko-KR" smtClean="0"/>
              <a:t>. </a:t>
            </a:r>
            <a:r>
              <a:rPr lang="ko-KR" altLang="en-US" smtClean="0"/>
              <a:t>최근 리베이트 쌍벌제 도입에 대한 의사들의 반발에서도 이를 확인할 수 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891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BBAF9-D896-4700-B29B-7F20A07227D0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이상에서 검토한 보건의료체계의 모손을 종합해 보면 다음과 같다</a:t>
            </a:r>
            <a:r>
              <a:rPr lang="en-US" altLang="ko-KR" sz="1000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의원에서 종합병원으로의 의료자본 축적과정으로 의원과 병원은 기능상의 차이가 없이 연속선상에 존재하고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대부분의 병원이 소규모로 난립되어 있으며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의원과 병원은 경쟁을 피할 수 없는 구조로 되어있다</a:t>
            </a:r>
            <a:r>
              <a:rPr lang="en-US" altLang="ko-KR" sz="1000" smtClean="0"/>
              <a:t>.</a:t>
            </a:r>
          </a:p>
          <a:p>
            <a:r>
              <a:rPr lang="en-US" altLang="ko-KR" sz="1000" smtClean="0"/>
              <a:t> </a:t>
            </a:r>
          </a:p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의원과 병원이 모두 독자적으로 중복적 시설투자를 함으로써 국가보건의료체계 측면에서는 과잉투자가 이루어지고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그러나 적정규모에 이르지 못하는 병원들은 수익을 유지하기 위한 각종 비합리적 행태</a:t>
            </a:r>
            <a:r>
              <a:rPr lang="en-US" altLang="ko-KR" sz="1000" smtClean="0"/>
              <a:t>(</a:t>
            </a:r>
            <a:r>
              <a:rPr lang="ko-KR" altLang="en-US" sz="1000" smtClean="0"/>
              <a:t>과잉진료</a:t>
            </a:r>
            <a:r>
              <a:rPr lang="en-US" altLang="ko-KR" sz="1000" smtClean="0"/>
              <a:t>, </a:t>
            </a:r>
            <a:r>
              <a:rPr lang="ko-KR" altLang="en-US" sz="1000" smtClean="0"/>
              <a:t>비급여 확대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인력 감축으로 인한 서비스의 질 하락 등</a:t>
            </a:r>
            <a:r>
              <a:rPr lang="en-US" altLang="ko-KR" sz="1000" smtClean="0"/>
              <a:t>)</a:t>
            </a:r>
            <a:r>
              <a:rPr lang="ko-KR" altLang="en-US" sz="1000" smtClean="0"/>
              <a:t>를 보이고 있다</a:t>
            </a:r>
            <a:r>
              <a:rPr lang="en-US" altLang="ko-KR" sz="1000" smtClean="0"/>
              <a:t>.  </a:t>
            </a:r>
          </a:p>
          <a:p>
            <a:pPr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의사는 의료전문가인 동시에 의료자본가의 성격을 가지고 있으며</a:t>
            </a:r>
            <a:r>
              <a:rPr lang="en-US" altLang="ko-KR" sz="1000" smtClean="0"/>
              <a:t> </a:t>
            </a:r>
            <a:r>
              <a:rPr lang="ko-KR" altLang="en-US" sz="1000" smtClean="0"/>
              <a:t>병원의 개인 소유가 그 바탕이다</a:t>
            </a:r>
            <a:r>
              <a:rPr lang="en-US" altLang="ko-KR" sz="1000" smtClean="0"/>
              <a:t>.</a:t>
            </a:r>
          </a:p>
          <a:p>
            <a:endParaRPr lang="en-US" altLang="ko-KR" sz="1000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포괄적이고 지속적인 진료를 제공해야 될 의원은 전문의들의 개원으로 </a:t>
            </a:r>
            <a:r>
              <a:rPr lang="en-US" altLang="ko-KR" sz="1000" smtClean="0"/>
              <a:t>1</a:t>
            </a:r>
            <a:r>
              <a:rPr lang="ko-KR" altLang="en-US" sz="1000" smtClean="0"/>
              <a:t>차 의료의 문지기 기능을 하지 못하고 있다</a:t>
            </a:r>
            <a:r>
              <a:rPr lang="en-US" altLang="ko-KR" sz="1000" smtClean="0"/>
              <a:t>.</a:t>
            </a:r>
          </a:p>
          <a:p>
            <a:endParaRPr lang="en-US" altLang="ko-KR" sz="1000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z="1000" smtClean="0"/>
              <a:t> 전문의 인력은 대형병원에서 봉직의로 근무하거나 직접 의원을 개업하는 형태로 양분화되어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의료전달체계의 허리 역할을 해야 할 중소병원</a:t>
            </a:r>
            <a:r>
              <a:rPr lang="en-US" altLang="ko-KR" sz="1000" smtClean="0"/>
              <a:t>, </a:t>
            </a:r>
            <a:r>
              <a:rPr lang="ko-KR" altLang="en-US" sz="1000" smtClean="0"/>
              <a:t>즉 </a:t>
            </a:r>
            <a:r>
              <a:rPr lang="en-US" altLang="ko-KR" sz="1000" smtClean="0"/>
              <a:t>2</a:t>
            </a:r>
            <a:r>
              <a:rPr lang="ko-KR" altLang="en-US" sz="1000" smtClean="0"/>
              <a:t>차 병원의 고질적인 전문의 구인난은 의원과 대형병원으로 전문의가 집중되는 상황에서 기인한 것이다</a:t>
            </a:r>
            <a:r>
              <a:rPr lang="en-US" altLang="ko-KR" sz="1000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z="1000" smtClean="0"/>
          </a:p>
        </p:txBody>
      </p:sp>
      <p:sp>
        <p:nvSpPr>
          <p:cNvPr id="4096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95A8C-2B5A-4A66-B3F1-6A293274C3F7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61F9A-5E70-48D6-9C0D-23530F45F041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서구의 의료보험제도는 장기간에 걸쳐 정착된 데 비해서 한국의 의료보험은 매우 짧은 시간 동안에 형성되었다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1978</a:t>
            </a:r>
            <a:r>
              <a:rPr lang="ko-KR" altLang="en-US" smtClean="0"/>
              <a:t>년 </a:t>
            </a:r>
            <a:r>
              <a:rPr lang="en-US" altLang="ko-KR" smtClean="0"/>
              <a:t>500</a:t>
            </a:r>
            <a:r>
              <a:rPr lang="ko-KR" altLang="en-US" smtClean="0"/>
              <a:t>인 이상 대기업 근로자를 대상으로 의료보험제도가 실시되기 시작하여 </a:t>
            </a:r>
            <a:r>
              <a:rPr lang="en-US" altLang="ko-KR" smtClean="0"/>
              <a:t>1989</a:t>
            </a:r>
            <a:r>
              <a:rPr lang="ko-KR" altLang="en-US" smtClean="0"/>
              <a:t>년 전국민에게 의료보험이 적용되었고</a:t>
            </a:r>
            <a:r>
              <a:rPr lang="en-US" altLang="ko-KR" smtClean="0"/>
              <a:t>, 2000</a:t>
            </a:r>
            <a:r>
              <a:rPr lang="ko-KR" altLang="en-US" smtClean="0"/>
              <a:t>년 보험자 통합이 이루어져 전국민 단일보험체계의 건강보험으로 변화하였다</a:t>
            </a:r>
            <a:r>
              <a:rPr lang="en-US" altLang="ko-KR" smtClean="0"/>
              <a:t>. </a:t>
            </a:r>
            <a:r>
              <a:rPr lang="ko-KR" altLang="en-US" smtClean="0"/>
              <a:t>의료보험제도의 시행 후 </a:t>
            </a:r>
            <a:r>
              <a:rPr lang="en-US" altLang="ko-KR" smtClean="0"/>
              <a:t>12</a:t>
            </a:r>
            <a:r>
              <a:rPr lang="ko-KR" altLang="en-US" smtClean="0"/>
              <a:t>년 만에 전국민의료보험을 달성하였으며</a:t>
            </a:r>
            <a:r>
              <a:rPr lang="en-US" altLang="ko-KR" smtClean="0"/>
              <a:t>, 23</a:t>
            </a:r>
            <a:r>
              <a:rPr lang="ko-KR" altLang="en-US" smtClean="0"/>
              <a:t>년 만에 단일 보험체계를 구축한 것이다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의료보험제도는 여러 순기능들도 가지고 있으나</a:t>
            </a:r>
            <a:r>
              <a:rPr lang="en-US" altLang="ko-KR" smtClean="0"/>
              <a:t>, </a:t>
            </a:r>
            <a:r>
              <a:rPr lang="ko-KR" altLang="en-US" smtClean="0"/>
              <a:t>출발부터 심각한 모순을 내포하고 있었다</a:t>
            </a:r>
            <a:r>
              <a:rPr lang="en-US" altLang="ko-KR" smtClean="0"/>
              <a:t>. </a:t>
            </a:r>
            <a:r>
              <a:rPr lang="ko-KR" altLang="en-US" smtClean="0"/>
              <a:t>의료보험제도의 이러한 모순들은 그 동안 한국 보건의료체계에 결정적 영향을 미쳤다</a:t>
            </a:r>
            <a:r>
              <a:rPr lang="en-US" altLang="ko-KR" smtClean="0"/>
              <a:t>.</a:t>
            </a:r>
          </a:p>
        </p:txBody>
      </p:sp>
      <p:sp>
        <p:nvSpPr>
          <p:cNvPr id="4505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AAAF6-FAFF-4C29-B859-7542FDEB4CB6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첫째 문제는 공공 주도의 재원과 민간 주도의 공급의 부조화이다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전적으로 </a:t>
            </a:r>
            <a:r>
              <a:rPr lang="en-US" altLang="ko-KR" smtClean="0"/>
              <a:t>‘</a:t>
            </a:r>
            <a:r>
              <a:rPr lang="ko-KR" altLang="en-US" smtClean="0"/>
              <a:t>민간재원</a:t>
            </a:r>
            <a:r>
              <a:rPr lang="en-US" altLang="ko-KR" smtClean="0"/>
              <a:t>’</a:t>
            </a:r>
            <a:r>
              <a:rPr lang="ko-KR" altLang="en-US" smtClean="0"/>
              <a:t>에 의존하던 보건의료재정은 의료보험 도입으로  </a:t>
            </a:r>
            <a:r>
              <a:rPr lang="en-US" altLang="ko-KR" smtClean="0"/>
              <a:t>‘</a:t>
            </a:r>
            <a:r>
              <a:rPr lang="ko-KR" altLang="en-US" smtClean="0"/>
              <a:t>공공재원</a:t>
            </a:r>
            <a:r>
              <a:rPr lang="en-US" altLang="ko-KR" smtClean="0"/>
              <a:t>’</a:t>
            </a:r>
            <a:r>
              <a:rPr lang="ko-KR" altLang="en-US" smtClean="0"/>
              <a:t>이 확대되기 시작하였다</a:t>
            </a:r>
            <a:r>
              <a:rPr lang="en-US" altLang="ko-KR" smtClean="0"/>
              <a:t>. </a:t>
            </a:r>
            <a:r>
              <a:rPr lang="ko-KR" altLang="en-US" smtClean="0"/>
              <a:t>국민의료비 중 공공재정 비율은 </a:t>
            </a:r>
            <a:r>
              <a:rPr lang="en-US" altLang="ko-KR" smtClean="0"/>
              <a:t>1980</a:t>
            </a:r>
            <a:r>
              <a:rPr lang="ko-KR" altLang="en-US" smtClean="0"/>
              <a:t>년 </a:t>
            </a:r>
            <a:r>
              <a:rPr lang="en-US" altLang="ko-KR" smtClean="0"/>
              <a:t>23.1%</a:t>
            </a:r>
            <a:r>
              <a:rPr lang="ko-KR" altLang="en-US" smtClean="0"/>
              <a:t>에서 </a:t>
            </a:r>
            <a:r>
              <a:rPr lang="en-US" altLang="ko-KR" smtClean="0"/>
              <a:t>2006</a:t>
            </a:r>
            <a:r>
              <a:rPr lang="ko-KR" altLang="en-US" smtClean="0"/>
              <a:t>년 </a:t>
            </a:r>
            <a:r>
              <a:rPr lang="en-US" altLang="ko-KR" smtClean="0"/>
              <a:t>55.7%</a:t>
            </a:r>
            <a:r>
              <a:rPr lang="ko-KR" altLang="en-US" smtClean="0"/>
              <a:t>까지 증가하였다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그러나 역설적으로 공공재정의 증가는 민간시설의 증가와 동시 진행되었다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해방 직후인 </a:t>
            </a:r>
            <a:r>
              <a:rPr lang="en-US" altLang="ko-KR" smtClean="0"/>
              <a:t>1949</a:t>
            </a:r>
            <a:r>
              <a:rPr lang="ko-KR" altLang="en-US" smtClean="0"/>
              <a:t>년에는 공공병상이 </a:t>
            </a:r>
            <a:r>
              <a:rPr lang="en-US" altLang="ko-KR" smtClean="0"/>
              <a:t>75.1%</a:t>
            </a:r>
            <a:r>
              <a:rPr lang="ko-KR" altLang="en-US" smtClean="0"/>
              <a:t>를 차지하고 있었다</a:t>
            </a:r>
            <a:r>
              <a:rPr lang="en-US" altLang="ko-KR" smtClean="0"/>
              <a:t>. </a:t>
            </a:r>
            <a:r>
              <a:rPr lang="ko-KR" altLang="en-US" smtClean="0"/>
              <a:t>당시에는 </a:t>
            </a:r>
            <a:r>
              <a:rPr lang="en-US" altLang="ko-KR" smtClean="0"/>
              <a:t>‘</a:t>
            </a:r>
            <a:r>
              <a:rPr lang="ko-KR" altLang="en-US" smtClean="0"/>
              <a:t>의료자본</a:t>
            </a:r>
            <a:r>
              <a:rPr lang="en-US" altLang="ko-KR" smtClean="0"/>
              <a:t>’</a:t>
            </a:r>
            <a:r>
              <a:rPr lang="ko-KR" altLang="en-US" smtClean="0"/>
              <a:t>의 형성이 부진했던 것이다</a:t>
            </a:r>
            <a:r>
              <a:rPr lang="en-US" altLang="ko-KR" smtClean="0"/>
              <a:t>. </a:t>
            </a:r>
            <a:r>
              <a:rPr lang="ko-KR" altLang="en-US" smtClean="0"/>
              <a:t>민간병원이 상당히 늘어난 </a:t>
            </a:r>
            <a:r>
              <a:rPr lang="en-US" altLang="ko-KR" smtClean="0"/>
              <a:t>60-70</a:t>
            </a:r>
            <a:r>
              <a:rPr lang="ko-KR" altLang="en-US" smtClean="0"/>
              <a:t>년대에도 공공</a:t>
            </a:r>
            <a:r>
              <a:rPr lang="en-US" altLang="ko-KR" smtClean="0"/>
              <a:t>/</a:t>
            </a:r>
            <a:r>
              <a:rPr lang="ko-KR" altLang="en-US" smtClean="0"/>
              <a:t>민간 비율은 대체로 반반의 수준을 유지하고 있었다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의료보험의 도입과 동시에 민간병상은 비약적인 속도로 증가하였다</a:t>
            </a:r>
            <a:r>
              <a:rPr lang="en-US" altLang="ko-KR" smtClean="0"/>
              <a:t>. </a:t>
            </a:r>
            <a:r>
              <a:rPr lang="ko-KR" altLang="en-US" smtClean="0"/>
              <a:t>의료보험 도입 </a:t>
            </a:r>
            <a:r>
              <a:rPr lang="en-US" altLang="ko-KR" smtClean="0"/>
              <a:t>10</a:t>
            </a:r>
            <a:r>
              <a:rPr lang="ko-KR" altLang="en-US" smtClean="0"/>
              <a:t>년도 채 되지 않은 </a:t>
            </a:r>
            <a:r>
              <a:rPr lang="en-US" altLang="ko-KR" smtClean="0"/>
              <a:t>1985</a:t>
            </a:r>
            <a:r>
              <a:rPr lang="ko-KR" altLang="en-US" smtClean="0"/>
              <a:t>년 공공병상의 비중은 </a:t>
            </a:r>
            <a:r>
              <a:rPr lang="en-US" altLang="ko-KR" smtClean="0"/>
              <a:t>20% </a:t>
            </a:r>
            <a:r>
              <a:rPr lang="ko-KR" altLang="en-US" smtClean="0"/>
              <a:t>이하로 내려가 지금까지 그 상태를 유지하고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보건의료</a:t>
            </a:r>
            <a:r>
              <a:rPr lang="en-US" altLang="ko-KR" smtClean="0"/>
              <a:t> </a:t>
            </a:r>
            <a:r>
              <a:rPr lang="ko-KR" altLang="en-US" smtClean="0"/>
              <a:t>재정에서는 공공이 주도하고 보건의료생산에서는 민간이 주도하고 있어 재원구조와 생산체계가 상충되는 구조적 모순점이 발생하게 된 것이다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4710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B9933-EC28-4F18-AD58-DD991A46FD80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 재정관리의 방식에서 매우 모순적인 정책들이 동시에 채택되었다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 도입 시</a:t>
            </a:r>
            <a:r>
              <a:rPr lang="en-US" altLang="ko-KR" smtClean="0"/>
              <a:t>,</a:t>
            </a:r>
            <a:r>
              <a:rPr lang="ko-KR" altLang="en-US" smtClean="0"/>
              <a:t> 정부는 의료보험 재정보호를 위해서 수가를 매우 낮게 설정하고</a:t>
            </a:r>
            <a:r>
              <a:rPr lang="en-US" altLang="ko-KR" smtClean="0"/>
              <a:t>, </a:t>
            </a:r>
            <a:r>
              <a:rPr lang="ko-KR" altLang="en-US" smtClean="0"/>
              <a:t>본인부담률을 높이 설계하였으며</a:t>
            </a:r>
            <a:r>
              <a:rPr lang="en-US" altLang="ko-KR" smtClean="0"/>
              <a:t>, </a:t>
            </a:r>
            <a:r>
              <a:rPr lang="ko-KR" altLang="en-US" smtClean="0"/>
              <a:t>세밀한 진료비 심사제도를 채택하였다</a:t>
            </a:r>
            <a:r>
              <a:rPr lang="en-US" altLang="ko-KR" smtClean="0"/>
              <a:t>. 77</a:t>
            </a:r>
            <a:r>
              <a:rPr lang="ko-KR" altLang="en-US" smtClean="0"/>
              <a:t>년 당시 의료보험 수가는 관행수가의 약 절반 수준에 불과하였다</a:t>
            </a:r>
            <a:r>
              <a:rPr lang="en-US" altLang="ko-KR" smtClean="0"/>
              <a:t>. </a:t>
            </a:r>
            <a:r>
              <a:rPr lang="ko-KR" altLang="en-US" smtClean="0"/>
              <a:t>본인부담률은 그 동안 몇 차례의 보장성 강화 정책에도 불구하고 약 </a:t>
            </a:r>
            <a:r>
              <a:rPr lang="en-US" altLang="ko-KR" smtClean="0"/>
              <a:t>35% </a:t>
            </a:r>
            <a:r>
              <a:rPr lang="ko-KR" altLang="en-US" smtClean="0"/>
              <a:t>전후로 타 </a:t>
            </a:r>
            <a:r>
              <a:rPr lang="en-US" altLang="ko-KR" smtClean="0"/>
              <a:t>OECD </a:t>
            </a:r>
            <a:r>
              <a:rPr lang="ko-KR" altLang="en-US" smtClean="0"/>
              <a:t>국가들에 비해 매우 높은 수준이다</a:t>
            </a:r>
            <a:r>
              <a:rPr lang="en-US" altLang="ko-KR" smtClean="0"/>
              <a:t>. </a:t>
            </a:r>
            <a:r>
              <a:rPr lang="ko-KR" altLang="en-US" smtClean="0"/>
              <a:t>진료비 심사는 </a:t>
            </a:r>
            <a:r>
              <a:rPr lang="en-US" altLang="ko-KR" smtClean="0"/>
              <a:t>07</a:t>
            </a:r>
            <a:r>
              <a:rPr lang="ko-KR" altLang="en-US" smtClean="0"/>
              <a:t>년 연간 </a:t>
            </a:r>
            <a:r>
              <a:rPr lang="en-US" altLang="ko-KR" smtClean="0"/>
              <a:t>10</a:t>
            </a:r>
            <a:r>
              <a:rPr lang="ko-KR" altLang="en-US" smtClean="0"/>
              <a:t>억 건 이상에 달한다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역설적인 것은 진료비 지불제도는 진료량 확대를 촉발하여 재정을 악화시킬 행위별 수가제도를 채택한 것이다</a:t>
            </a:r>
            <a:r>
              <a:rPr lang="en-US" altLang="ko-KR" smtClean="0"/>
              <a:t>. </a:t>
            </a:r>
            <a:r>
              <a:rPr lang="ko-KR" altLang="en-US" smtClean="0"/>
              <a:t>진료비 심사는 행위별 수가제도의 약점을 보완하려는 것이나</a:t>
            </a:r>
            <a:r>
              <a:rPr lang="en-US" altLang="ko-KR" smtClean="0"/>
              <a:t>, </a:t>
            </a:r>
            <a:r>
              <a:rPr lang="ko-KR" altLang="en-US" smtClean="0"/>
              <a:t>이 두 제도는 모두 의료보험과 의료계의 끊임없는 갈등과 충돌을 예고하는 것이었다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</p:txBody>
      </p:sp>
      <p:sp>
        <p:nvSpPr>
          <p:cNvPr id="4915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014C2-C845-4B3E-A1D8-0EB0656FF7F3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초기 의료보험은 적용인구와 적용 항목을 매우 제한한 상태로 출범하였다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</a:t>
            </a:r>
            <a:r>
              <a:rPr lang="en-US" altLang="ko-KR" sz="1000" smtClean="0"/>
              <a:t>1977</a:t>
            </a:r>
            <a:r>
              <a:rPr lang="ko-KR" altLang="en-US" sz="1000" smtClean="0"/>
              <a:t>년 의료보험은 보험료 부담 능력이 있는 대기업 노동자들만을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피보험자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로 하여 출범하였고</a:t>
            </a:r>
            <a:r>
              <a:rPr lang="en-US" altLang="ko-KR" sz="1000" smtClean="0"/>
              <a:t> </a:t>
            </a:r>
            <a:r>
              <a:rPr lang="ko-KR" altLang="en-US" sz="1000" smtClean="0"/>
              <a:t>단계적으로 적용인구를 확대해 나갔다</a:t>
            </a:r>
            <a:r>
              <a:rPr lang="en-US" altLang="ko-KR" sz="1000" smtClean="0"/>
              <a:t>. 1989</a:t>
            </a:r>
            <a:r>
              <a:rPr lang="ko-KR" altLang="en-US" sz="1000" smtClean="0"/>
              <a:t>년 전국민을 포괄하게 되기까지 국민들은 의료보험 적용 대상 인구집단과 비적용 인구집단이 공존하는 상황이 지속되었다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모순적인 것은 적용대상 집단이 비적용대상 집단보다 고소득층이었다는 것이다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최하층만이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의료보호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로 구제되었다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 문제는 </a:t>
            </a:r>
            <a:r>
              <a:rPr lang="en-US" altLang="ko-KR" sz="1000" smtClean="0"/>
              <a:t>1989</a:t>
            </a:r>
            <a:r>
              <a:rPr lang="ko-KR" altLang="en-US" sz="1000" smtClean="0"/>
              <a:t>년 전국민 의료보장으로 일단 해결되었다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 </a:t>
            </a:r>
            <a:r>
              <a:rPr lang="en-US" altLang="ko-KR" sz="1000" smtClean="0"/>
              <a:t> </a:t>
            </a:r>
            <a:r>
              <a:rPr lang="ko-KR" altLang="en-US" sz="1000" smtClean="0"/>
              <a:t> </a:t>
            </a: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</a:t>
            </a:r>
            <a:r>
              <a:rPr lang="ko-KR" altLang="en-US" sz="1000" smtClean="0"/>
              <a:t>의료보험은 또한 급여에서 제외하는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비급여</a:t>
            </a:r>
            <a:r>
              <a:rPr lang="en-US" altLang="ko-KR" sz="1000" smtClean="0"/>
              <a:t>’</a:t>
            </a:r>
            <a:r>
              <a:rPr lang="ko-KR" altLang="en-US" sz="1000" smtClean="0"/>
              <a:t> 서비스를 광범위하게 남겨두었다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법적으로 의료보험은 급여에 있어서 </a:t>
            </a:r>
            <a:r>
              <a:rPr lang="en-US" altLang="ko-KR" sz="1000" smtClean="0"/>
              <a:t>negative</a:t>
            </a:r>
            <a:r>
              <a:rPr lang="ko-KR" altLang="en-US" sz="1000" smtClean="0"/>
              <a:t> </a:t>
            </a:r>
            <a:r>
              <a:rPr lang="en-US" altLang="ko-KR" sz="1000" smtClean="0"/>
              <a:t>list </a:t>
            </a:r>
            <a:r>
              <a:rPr lang="ko-KR" altLang="en-US" sz="1000" smtClean="0"/>
              <a:t>방식의</a:t>
            </a:r>
            <a:r>
              <a:rPr lang="en-US" altLang="ko-KR" sz="1000" smtClean="0"/>
              <a:t> </a:t>
            </a:r>
            <a:r>
              <a:rPr lang="ko-KR" altLang="en-US" sz="1000" smtClean="0"/>
              <a:t>비급여 항목을 규정하고 있으나</a:t>
            </a:r>
            <a:r>
              <a:rPr lang="en-US" altLang="ko-KR" sz="1000" smtClean="0"/>
              <a:t>,</a:t>
            </a:r>
            <a:r>
              <a:rPr lang="ko-KR" altLang="en-US" sz="1000" smtClean="0"/>
              <a:t> 실질적으로는 </a:t>
            </a:r>
            <a:r>
              <a:rPr lang="en-US" altLang="ko-KR" sz="1000" smtClean="0"/>
              <a:t>positive</a:t>
            </a:r>
            <a:r>
              <a:rPr lang="ko-KR" altLang="en-US" sz="1000" smtClean="0"/>
              <a:t> </a:t>
            </a:r>
            <a:r>
              <a:rPr lang="en-US" altLang="ko-KR" sz="1000" smtClean="0"/>
              <a:t>list </a:t>
            </a:r>
            <a:r>
              <a:rPr lang="ko-KR" altLang="en-US" sz="1000" smtClean="0"/>
              <a:t>방식의</a:t>
            </a:r>
            <a:r>
              <a:rPr lang="en-US" altLang="ko-KR" sz="1000" smtClean="0"/>
              <a:t> </a:t>
            </a:r>
            <a:r>
              <a:rPr lang="ko-KR" altLang="en-US" sz="1000" smtClean="0"/>
              <a:t>급여를 하고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 문제는 여전히 해결이 되지 않고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 </a:t>
            </a: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의료보험이 채택한 이 두 가지 방식의 </a:t>
            </a:r>
            <a:r>
              <a:rPr lang="en-US" altLang="ko-KR" sz="1000" smtClean="0"/>
              <a:t>‘exclusion’</a:t>
            </a:r>
            <a:r>
              <a:rPr lang="ko-KR" altLang="en-US" sz="1000" smtClean="0"/>
              <a:t>은 병의원은 경영방식에 아주 중요한 문제점을 배태하였다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적용인구가 양분되어 있던 시기에 병의원들은  소위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보험 환자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에서 일어난 손실 또는 낮는 수익을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일반 환자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에게 높은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일반수가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를 적용함으로써 보충하였다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이는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비용전가</a:t>
            </a:r>
            <a:r>
              <a:rPr lang="en-US" altLang="ko-KR" sz="1000" smtClean="0"/>
              <a:t>(cost</a:t>
            </a:r>
            <a:r>
              <a:rPr lang="ko-KR" altLang="en-US" sz="1000" smtClean="0"/>
              <a:t> </a:t>
            </a:r>
            <a:r>
              <a:rPr lang="en-US" altLang="ko-KR" sz="1000" smtClean="0"/>
              <a:t>shift)’</a:t>
            </a:r>
            <a:r>
              <a:rPr lang="ko-KR" altLang="en-US" sz="1000" smtClean="0"/>
              <a:t>라</a:t>
            </a:r>
            <a:r>
              <a:rPr lang="en-US" altLang="ko-KR" sz="1000" smtClean="0"/>
              <a:t> </a:t>
            </a:r>
            <a:r>
              <a:rPr lang="ko-KR" altLang="en-US" sz="1000" smtClean="0"/>
              <a:t>한다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</a:t>
            </a:r>
            <a:r>
              <a:rPr lang="ko-KR" altLang="en-US" sz="1000" smtClean="0"/>
              <a:t>이러한 비용전가의 경영방식은 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급여항목</a:t>
            </a:r>
            <a:r>
              <a:rPr lang="en-US" altLang="ko-KR" sz="1000" smtClean="0"/>
              <a:t>’</a:t>
            </a:r>
            <a:r>
              <a:rPr lang="ko-KR" altLang="en-US" sz="1000" smtClean="0"/>
              <a:t>과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비급여 항목</a:t>
            </a:r>
            <a:r>
              <a:rPr lang="en-US" altLang="ko-KR" sz="1000" smtClean="0"/>
              <a:t>’ </a:t>
            </a:r>
            <a:r>
              <a:rPr lang="ko-KR" altLang="en-US" sz="1000" smtClean="0"/>
              <a:t>사이에서도 나타난다</a:t>
            </a:r>
            <a:r>
              <a:rPr lang="en-US" altLang="ko-KR" sz="1000" smtClean="0"/>
              <a:t>. ‘</a:t>
            </a:r>
            <a:r>
              <a:rPr lang="ko-KR" altLang="en-US" sz="1000" smtClean="0"/>
              <a:t>급여항목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의 건보수가가 낮아서 생기는 손실 또는 낮는 수익을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비급여 항목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에 높은 관행수가를 매김으로서 수익을 올리는 것이다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전국민 의료보험으로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일반환자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가 사라지자  병의원은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비급여</a:t>
            </a:r>
            <a:r>
              <a:rPr lang="en-US" altLang="ko-KR" sz="1000" smtClean="0"/>
              <a:t>’ </a:t>
            </a:r>
            <a:r>
              <a:rPr lang="ko-KR" altLang="en-US" sz="1000" smtClean="0"/>
              <a:t>항목을 늘이는 데 주력하고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높은 수익이 보장되기 때문이다</a:t>
            </a:r>
            <a:r>
              <a:rPr lang="en-US" altLang="ko-KR" sz="1000" smtClean="0"/>
              <a:t>. ‘</a:t>
            </a:r>
            <a:r>
              <a:rPr lang="ko-KR" altLang="en-US" sz="1000" smtClean="0"/>
              <a:t>비용전가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의 일상화는 현재 의료보험이 봉착한 가장 곤란한 구조적 문제의 하나로 남아 있다</a:t>
            </a:r>
            <a:r>
              <a:rPr lang="en-US" altLang="ko-KR" sz="1000" smtClean="0"/>
              <a:t>. </a:t>
            </a:r>
          </a:p>
        </p:txBody>
      </p:sp>
      <p:sp>
        <p:nvSpPr>
          <p:cNvPr id="5120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084B0-6445-433B-B50B-0BF334D7E392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의료보험은 도입 당시 대규모 사업장 단위로 단독조합들로 출범하였다</a:t>
            </a:r>
            <a:r>
              <a:rPr lang="en-US" altLang="ko-KR" smtClean="0"/>
              <a:t>. </a:t>
            </a:r>
            <a:r>
              <a:rPr lang="ko-KR" altLang="en-US" smtClean="0"/>
              <a:t>이후 중소규모 사업장의 공동조합과 자영자 지역조합이 출범하면서 의료보험의 조합 수가 증가하게 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 결과 조합원들의 경제적 수준에 따라 조합간 재정 수준에 차이가 발생하였으며</a:t>
            </a:r>
            <a:r>
              <a:rPr lang="en-US" altLang="ko-KR" smtClean="0"/>
              <a:t>, </a:t>
            </a:r>
            <a:r>
              <a:rPr lang="ko-KR" altLang="en-US" smtClean="0"/>
              <a:t>이는 급여 확대에 있어서 가장 중요한 장애요인으로 작용하였다</a:t>
            </a:r>
            <a:r>
              <a:rPr lang="en-US" altLang="ko-KR" smtClean="0"/>
              <a:t>. </a:t>
            </a:r>
            <a:r>
              <a:rPr lang="ko-KR" altLang="en-US" smtClean="0"/>
              <a:t>전국민에게 동일한 급여 수준을 맞추기 위해서는 재정이 열악한 조합을 기준으로 하향평준화하는 것이 불가피했기 때문이다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2000</a:t>
            </a:r>
            <a:r>
              <a:rPr lang="ko-KR" altLang="en-US" smtClean="0"/>
              <a:t>년</a:t>
            </a:r>
            <a:r>
              <a:rPr lang="en-US" altLang="ko-KR" smtClean="0"/>
              <a:t> </a:t>
            </a:r>
            <a:r>
              <a:rPr lang="ko-KR" altLang="en-US" smtClean="0"/>
              <a:t>분립된 조합들을 모두 국민건강보험공단에 통합시킴으로써</a:t>
            </a:r>
            <a:r>
              <a:rPr lang="en-US" altLang="ko-KR" smtClean="0"/>
              <a:t> </a:t>
            </a:r>
            <a:r>
              <a:rPr lang="ko-KR" altLang="en-US" smtClean="0"/>
              <a:t>급여 확대를 위한 구조적 장애요인은 제거되었다</a:t>
            </a:r>
            <a:r>
              <a:rPr lang="en-US" altLang="ko-KR" smtClean="0"/>
              <a:t>. </a:t>
            </a:r>
            <a:r>
              <a:rPr lang="ko-KR" altLang="en-US" smtClean="0"/>
              <a:t>본격적인 보장성 확대 정책을 시행할 수 있는 조건은 갖추어 졌으나 오랫동안 유지된</a:t>
            </a:r>
            <a:r>
              <a:rPr lang="en-US" altLang="ko-KR" smtClean="0"/>
              <a:t> </a:t>
            </a:r>
            <a:r>
              <a:rPr lang="ko-KR" altLang="en-US" smtClean="0"/>
              <a:t>저급여 체제는 획기적으로 보장성을 확대하는데 여전히 강력한 경로의존적 장애요인으로 작용하고 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5325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FF75C-A5DB-4BE8-A550-343904683278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본 강의는 세 개의 주제로 구성되어 있는데</a:t>
            </a:r>
            <a:r>
              <a:rPr lang="en-US" altLang="ko-KR" smtClean="0"/>
              <a:t>, </a:t>
            </a:r>
            <a:r>
              <a:rPr lang="ko-KR" altLang="en-US" smtClean="0"/>
              <a:t>첫째는 한국의료체계의 태생적인 모순구조에 대해서 설명하고</a:t>
            </a:r>
            <a:r>
              <a:rPr lang="en-US" altLang="ko-KR" smtClean="0"/>
              <a:t>, </a:t>
            </a:r>
            <a:r>
              <a:rPr lang="ko-KR" altLang="en-US" smtClean="0"/>
              <a:t>그 같은 모순이 보건의료전개과정에서 어떻게 나타났는지</a:t>
            </a:r>
            <a:r>
              <a:rPr lang="en-US" altLang="ko-KR" smtClean="0"/>
              <a:t>, </a:t>
            </a:r>
            <a:r>
              <a:rPr lang="ko-KR" altLang="en-US" smtClean="0"/>
              <a:t>마지막으로 보건의료의 현 상황과 과제는 무엇인지에 대해 살펴보고자 한다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843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8ED73-481C-48AD-8413-9BBC2A75B997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건강보험 내에 산재한 모순들이 서로 결합하면서 문제가 심화되고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첫 번째는 공공재원의 확대와 민간병원의 증가 간의 정면 충돌이다</a:t>
            </a:r>
            <a:r>
              <a:rPr lang="en-US" altLang="ko-KR" smtClean="0"/>
              <a:t>. </a:t>
            </a:r>
            <a:r>
              <a:rPr lang="ko-KR" altLang="en-US" smtClean="0"/>
              <a:t>두 번째는 보험재정 보호형 제도와 악화형 제도를 공존함으로써 빚어지고 있는 충돌이다</a:t>
            </a:r>
            <a:r>
              <a:rPr lang="en-US" altLang="ko-KR" smtClean="0"/>
              <a:t>. </a:t>
            </a:r>
            <a:r>
              <a:rPr lang="ko-KR" altLang="en-US" smtClean="0"/>
              <a:t>세 번째는 광범위한 비급여의 허용으로 인해 이중 가격 구조가 형성되고</a:t>
            </a:r>
            <a:r>
              <a:rPr lang="en-US" altLang="ko-KR" smtClean="0"/>
              <a:t>, </a:t>
            </a:r>
            <a:r>
              <a:rPr lang="ko-KR" altLang="en-US" smtClean="0"/>
              <a:t>이것이 병의원들에게 비용전가와 이윤창출의 방식으로 고착화된 것이다</a:t>
            </a:r>
            <a:r>
              <a:rPr lang="en-US" altLang="ko-KR" smtClean="0"/>
              <a:t>. </a:t>
            </a:r>
          </a:p>
        </p:txBody>
      </p:sp>
      <p:sp>
        <p:nvSpPr>
          <p:cNvPr id="552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A961-31EC-472B-A9E1-D41BC0231418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합리적 정책 설계를 했다면</a:t>
            </a:r>
            <a:r>
              <a:rPr lang="en-US" altLang="ko-KR" smtClean="0"/>
              <a:t>,</a:t>
            </a:r>
            <a:r>
              <a:rPr lang="ko-KR" altLang="en-US" smtClean="0"/>
              <a:t> 공공 재원인 의료보험 도입과 함께 공공병원 및 공익적 민간병원을 확충하여 재정과 공급의 운영방향을 일치시켰어야 했다</a:t>
            </a:r>
            <a:r>
              <a:rPr lang="en-US" altLang="ko-KR" smtClean="0"/>
              <a:t>. </a:t>
            </a:r>
            <a:r>
              <a:rPr lang="ko-KR" altLang="en-US" smtClean="0"/>
              <a:t>만약 재정와 공급이 모두 공공성을 가지도록 추진하였더라면</a:t>
            </a:r>
            <a:r>
              <a:rPr lang="en-US" altLang="ko-KR" smtClean="0"/>
              <a:t>…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진료비 심사와 같은 무리한 제도를 운영하지 않았더라도 공공병원을 통해 자연스럽게 비용이 절감되었을 것이다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공공병원이 충분히 확보되었더라면 수가를 적정한 수준으로 조정하기도 쉬웠을 것이고</a:t>
            </a:r>
            <a:r>
              <a:rPr lang="en-US" altLang="ko-KR" smtClean="0"/>
              <a:t>, </a:t>
            </a:r>
            <a:r>
              <a:rPr lang="ko-KR" altLang="en-US" smtClean="0"/>
              <a:t>비급여 항목을 줄이기 위한 급여 확대</a:t>
            </a:r>
            <a:r>
              <a:rPr lang="en-US" altLang="ko-KR" smtClean="0"/>
              <a:t>, </a:t>
            </a:r>
            <a:r>
              <a:rPr lang="ko-KR" altLang="en-US" smtClean="0"/>
              <a:t>본인부담비율 인하</a:t>
            </a:r>
            <a:r>
              <a:rPr lang="en-US" altLang="ko-KR" smtClean="0"/>
              <a:t>, </a:t>
            </a:r>
            <a:r>
              <a:rPr lang="ko-KR" altLang="en-US" smtClean="0"/>
              <a:t>수가제도 변경 등이 국민들의 동의 하에 수월하게 진행되었을 것이다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보건의료서비스도 포괄적으로 구성되고</a:t>
            </a:r>
            <a:r>
              <a:rPr lang="en-US" altLang="ko-KR" smtClean="0"/>
              <a:t>, </a:t>
            </a:r>
            <a:r>
              <a:rPr lang="ko-KR" altLang="en-US" smtClean="0"/>
              <a:t>건보재정도 합리적으로 운영되어 거시적 효율성을 크게 제고할 수 있었을 것이다</a:t>
            </a:r>
            <a:r>
              <a:rPr lang="en-US" altLang="ko-KR" smtClean="0"/>
              <a:t>.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ko-KR" altLang="en-US" smtClean="0"/>
          </a:p>
        </p:txBody>
      </p:sp>
      <p:sp>
        <p:nvSpPr>
          <p:cNvPr id="5734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CACAF-9CA9-480C-89AD-34D29E71E6DF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보건의료 공급체계와 건강보험의 모순들이 결합하여 현재 보건의료체계의 문제점들을 양산하고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의사가 병원을 설립</a:t>
            </a:r>
            <a:r>
              <a:rPr lang="en-US" altLang="ko-KR" smtClean="0"/>
              <a:t>,</a:t>
            </a:r>
            <a:r>
              <a:rPr lang="ko-KR" altLang="en-US" smtClean="0"/>
              <a:t>경영함으로써 소규모 병원이 난립하게 되었고</a:t>
            </a:r>
            <a:r>
              <a:rPr lang="en-US" altLang="ko-KR" smtClean="0"/>
              <a:t>, </a:t>
            </a:r>
            <a:r>
              <a:rPr lang="ko-KR" altLang="en-US" smtClean="0"/>
              <a:t>약국</a:t>
            </a:r>
            <a:r>
              <a:rPr lang="en-US" altLang="ko-KR" smtClean="0"/>
              <a:t>-</a:t>
            </a:r>
            <a:r>
              <a:rPr lang="ko-KR" altLang="en-US" smtClean="0"/>
              <a:t>의원</a:t>
            </a:r>
            <a:r>
              <a:rPr lang="en-US" altLang="ko-KR" smtClean="0"/>
              <a:t>-</a:t>
            </a:r>
            <a:r>
              <a:rPr lang="ko-KR" altLang="en-US" smtClean="0"/>
              <a:t>병원이 기능상의 역할의 정립 없이 경쟁하는 상태에서 대부분의 의료 공급은 민간에 일임되어 있는 상태이다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한편</a:t>
            </a:r>
            <a:r>
              <a:rPr lang="en-US" altLang="ko-KR" smtClean="0"/>
              <a:t>, </a:t>
            </a:r>
            <a:r>
              <a:rPr lang="ko-KR" altLang="en-US" smtClean="0"/>
              <a:t>의료보험 도입으로 증가한 의료수요로 이윤을 남긴 민간 병원들은 더 많은 이윤을 남기기 위해 병원의 신증설과 병상수 늘려 왔으며</a:t>
            </a:r>
            <a:r>
              <a:rPr lang="en-US" altLang="ko-KR" smtClean="0"/>
              <a:t>, </a:t>
            </a:r>
            <a:r>
              <a:rPr lang="ko-KR" altLang="en-US" smtClean="0"/>
              <a:t>결과적으로 민간 병의원은 더욱 팽창하고 공공병원의 비중은 축소되는 결과를 가져오게 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의료보험은 부분적 인구 적용</a:t>
            </a:r>
            <a:r>
              <a:rPr lang="en-US" altLang="ko-KR" smtClean="0"/>
              <a:t>, </a:t>
            </a:r>
            <a:r>
              <a:rPr lang="ko-KR" altLang="en-US" smtClean="0"/>
              <a:t>제한적 급여 범위</a:t>
            </a:r>
            <a:r>
              <a:rPr lang="en-US" altLang="ko-KR" smtClean="0"/>
              <a:t>, </a:t>
            </a:r>
            <a:r>
              <a:rPr lang="ko-KR" altLang="en-US" smtClean="0"/>
              <a:t>조합주의 방식</a:t>
            </a:r>
            <a:r>
              <a:rPr lang="en-US" altLang="ko-KR" smtClean="0"/>
              <a:t>, </a:t>
            </a:r>
            <a:r>
              <a:rPr lang="ko-KR" altLang="en-US" smtClean="0"/>
              <a:t>낮은 수가</a:t>
            </a:r>
            <a:r>
              <a:rPr lang="en-US" altLang="ko-KR" smtClean="0"/>
              <a:t>, </a:t>
            </a:r>
            <a:r>
              <a:rPr lang="ko-KR" altLang="en-US" smtClean="0"/>
              <a:t>행위별 수가제가 결합됨으로써 병의원의 부당청구</a:t>
            </a:r>
            <a:r>
              <a:rPr lang="en-US" altLang="ko-KR" smtClean="0"/>
              <a:t>, </a:t>
            </a:r>
            <a:r>
              <a:rPr lang="ko-KR" altLang="en-US" smtClean="0"/>
              <a:t>비보험 수가 책정</a:t>
            </a:r>
            <a:r>
              <a:rPr lang="en-US" altLang="ko-KR" smtClean="0"/>
              <a:t>, </a:t>
            </a:r>
            <a:r>
              <a:rPr lang="ko-KR" altLang="en-US" smtClean="0"/>
              <a:t>비보험 항목 추가 등이 당연시 되게 되었고</a:t>
            </a:r>
            <a:r>
              <a:rPr lang="en-US" altLang="ko-KR" smtClean="0"/>
              <a:t>, </a:t>
            </a:r>
            <a:r>
              <a:rPr lang="ko-KR" altLang="en-US" smtClean="0"/>
              <a:t>이를 통해 병의원들은 기업형의 운영방식을 채택함으로써 병의원의 보수화를 이끄는 원인이 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이런 과정을 통해서 공공재원인 의료보험의 도입이 역설적으로 대규모의 보수집단을 형성하는 계기로 작용하게 되었다</a:t>
            </a:r>
            <a:r>
              <a:rPr lang="en-US" altLang="ko-KR" smtClean="0"/>
              <a:t>.</a:t>
            </a:r>
          </a:p>
        </p:txBody>
      </p:sp>
      <p:sp>
        <p:nvSpPr>
          <p:cNvPr id="5939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22050-E887-40C9-BACB-12E5090ACF74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61283-CE69-4389-935A-36895636B95D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10399-1D8F-4D62-B2E9-C19A16F3B40D}" type="slidenum">
              <a:rPr lang="ko-KR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1975</a:t>
            </a:r>
            <a:r>
              <a:rPr lang="ko-KR" altLang="en-US" smtClean="0"/>
              <a:t>년부터 </a:t>
            </a:r>
            <a:r>
              <a:rPr lang="en-US" altLang="ko-KR" smtClean="0"/>
              <a:t>2010</a:t>
            </a:r>
            <a:r>
              <a:rPr lang="ko-KR" altLang="en-US" smtClean="0"/>
              <a:t>년까지 병상공급 정책을 살펴보면</a:t>
            </a:r>
            <a:r>
              <a:rPr lang="en-US" altLang="ko-KR" smtClean="0"/>
              <a:t>, </a:t>
            </a:r>
            <a:r>
              <a:rPr lang="ko-KR" altLang="en-US" smtClean="0"/>
              <a:t>해외차관</a:t>
            </a:r>
            <a:r>
              <a:rPr lang="en-US" altLang="ko-KR" smtClean="0"/>
              <a:t>, </a:t>
            </a:r>
            <a:r>
              <a:rPr lang="ko-KR" altLang="en-US" smtClean="0"/>
              <a:t>농어촌발전기금</a:t>
            </a:r>
            <a:r>
              <a:rPr lang="en-US" altLang="ko-KR" smtClean="0"/>
              <a:t>, </a:t>
            </a:r>
            <a:r>
              <a:rPr lang="ko-KR" altLang="en-US" smtClean="0"/>
              <a:t>국민복지연금</a:t>
            </a:r>
            <a:r>
              <a:rPr lang="en-US" altLang="ko-KR" smtClean="0"/>
              <a:t>, </a:t>
            </a:r>
            <a:r>
              <a:rPr lang="ko-KR" altLang="en-US" smtClean="0"/>
              <a:t>재특자금 지원 등의 재정적 지원과 의대 부속병원 신증설 완화</a:t>
            </a:r>
            <a:r>
              <a:rPr lang="en-US" altLang="ko-KR" smtClean="0"/>
              <a:t>, </a:t>
            </a:r>
            <a:r>
              <a:rPr lang="ko-KR" altLang="en-US" smtClean="0"/>
              <a:t>병상 신증설 신고제 폐지 등의 규제 완화가 병상 관련 정책의 골격을 이루었다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지역별 의료기관 개설 허가 및 제한 규칙</a:t>
            </a:r>
            <a:r>
              <a:rPr lang="en-US" altLang="ko-KR" smtClean="0"/>
              <a:t>, </a:t>
            </a:r>
            <a:r>
              <a:rPr lang="ko-KR" altLang="en-US" smtClean="0"/>
              <a:t>요양병원 전환 지원 및 병상수급계획 의무화 등의 규제와 재특자금 지원 중단 등의 병상 규제정책 등이 일부 있었지만 실효성이 별로 없는 조치들이었다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의료보험 도입에 따른 수요 확대를 예상해 병상확충 정책은 다수 도입하였지만</a:t>
            </a:r>
            <a:r>
              <a:rPr lang="en-US" altLang="ko-KR" smtClean="0"/>
              <a:t>, </a:t>
            </a:r>
            <a:r>
              <a:rPr lang="ko-KR" altLang="en-US" smtClean="0"/>
              <a:t>이후 과잉 공급된 병상을 규제하는 정책은 거의 없었음을 확인할 수 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그러나 소수의 병상규제정책마저도 효과를 발휘하지 못해 급성기 병상은 지속적으로 급 팽창되어왔다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r>
              <a:rPr lang="en-US" altLang="ko-KR" smtClean="0"/>
              <a:t>1978</a:t>
            </a:r>
            <a:r>
              <a:rPr lang="ko-KR" altLang="en-US" smtClean="0"/>
              <a:t>년 </a:t>
            </a:r>
            <a:r>
              <a:rPr lang="en-US" altLang="ko-KR" smtClean="0"/>
              <a:t>3</a:t>
            </a:r>
            <a:r>
              <a:rPr lang="ko-KR" altLang="en-US" smtClean="0"/>
              <a:t>만여 개 정도였던 병상은 </a:t>
            </a:r>
            <a:r>
              <a:rPr lang="en-US" altLang="ko-KR" smtClean="0"/>
              <a:t>2008</a:t>
            </a:r>
            <a:r>
              <a:rPr lang="ko-KR" altLang="en-US" smtClean="0"/>
              <a:t>년 </a:t>
            </a:r>
            <a:r>
              <a:rPr lang="en-US" altLang="ko-KR" smtClean="0"/>
              <a:t>25</a:t>
            </a:r>
            <a:r>
              <a:rPr lang="ko-KR" altLang="en-US" smtClean="0"/>
              <a:t>만여 병상으로 늘어나게 되었다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r>
              <a:rPr lang="en-US" altLang="ko-KR" smtClean="0"/>
              <a:t>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 기간동안 민간병상과 공공병상 모두 증가하였지만 </a:t>
            </a:r>
            <a:r>
              <a:rPr lang="en-US" altLang="ko-KR" smtClean="0"/>
              <a:t>2</a:t>
            </a:r>
            <a:r>
              <a:rPr lang="ko-KR" altLang="en-US" smtClean="0"/>
              <a:t>만여 병상에서 </a:t>
            </a:r>
            <a:r>
              <a:rPr lang="en-US" altLang="ko-KR" smtClean="0"/>
              <a:t>22</a:t>
            </a:r>
            <a:r>
              <a:rPr lang="ko-KR" altLang="en-US" smtClean="0"/>
              <a:t>만 병상으로 확대된 민간병상의 양적 팽창 속도와 규모는 </a:t>
            </a:r>
            <a:r>
              <a:rPr lang="en-US" altLang="ko-KR" smtClean="0"/>
              <a:t>1</a:t>
            </a:r>
            <a:r>
              <a:rPr lang="ko-KR" altLang="en-US" smtClean="0"/>
              <a:t>만여 병상에서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8</a:t>
            </a:r>
            <a:r>
              <a:rPr lang="ko-KR" altLang="en-US" smtClean="0"/>
              <a:t>천 병상으로 확대된 공공병상의 것을 압도하였다</a:t>
            </a:r>
            <a:r>
              <a:rPr lang="en-US" altLang="ko-KR" smtClean="0"/>
              <a:t>.</a:t>
            </a:r>
            <a:r>
              <a:rPr lang="ko-KR" altLang="en-US" smtClean="0"/>
              <a:t> 결과적으로 전체 병상 중 공공병상의 비중은 지속적으로 감소하게 되었다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6553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C3886-9FB6-4728-B225-F0ABB28D0B4A}" type="slidenum">
              <a:rPr lang="ko-KR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병상 수급 추계 결과를 보면</a:t>
            </a:r>
            <a:r>
              <a:rPr lang="en-US" altLang="ko-KR" smtClean="0"/>
              <a:t>, </a:t>
            </a:r>
            <a:r>
              <a:rPr lang="ko-KR" altLang="en-US" smtClean="0"/>
              <a:t>급성기 병상은 </a:t>
            </a:r>
            <a:r>
              <a:rPr lang="en-US" altLang="ko-KR" smtClean="0"/>
              <a:t>90</a:t>
            </a:r>
            <a:r>
              <a:rPr lang="ko-KR" altLang="en-US" smtClean="0"/>
              <a:t>년대 후반을 즈음해서 공급 과잉 상태로 전환되었다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장기 요양 병상은 </a:t>
            </a:r>
            <a:r>
              <a:rPr lang="en-US" altLang="ko-KR" smtClean="0"/>
              <a:t>2000</a:t>
            </a:r>
            <a:r>
              <a:rPr lang="ko-KR" altLang="en-US" smtClean="0"/>
              <a:t>년대 중반까지 공급 부족 상태였으며</a:t>
            </a:r>
            <a:r>
              <a:rPr lang="en-US" altLang="ko-KR" smtClean="0"/>
              <a:t>, </a:t>
            </a:r>
            <a:r>
              <a:rPr lang="ko-KR" altLang="en-US" smtClean="0"/>
              <a:t>이로 인해 공급 과잉 상태인 급성기 중소 병원을 장기 요양 병원으로 전환하는 지원 정책들이 추진되었다</a:t>
            </a:r>
            <a:r>
              <a:rPr lang="en-US" altLang="ko-KR" smtClean="0"/>
              <a:t>. </a:t>
            </a:r>
            <a:r>
              <a:rPr lang="ko-KR" altLang="en-US" smtClean="0"/>
              <a:t>그러나 그런 조치들이 이루어지기도 전에 요양병상조차 급속도로 공급 과잉 상태로 전환되었다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6758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26C7B-BFF3-4D3C-9A01-8FD6E2F38D2E}" type="slidenum">
              <a:rPr lang="ko-KR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</a:t>
            </a:r>
            <a:r>
              <a:rPr lang="en-US" altLang="ko-KR" smtClean="0"/>
              <a:t>1977</a:t>
            </a:r>
            <a:r>
              <a:rPr lang="ko-KR" altLang="en-US" smtClean="0"/>
              <a:t>년 인구 </a:t>
            </a:r>
            <a:r>
              <a:rPr lang="en-US" altLang="ko-KR" smtClean="0"/>
              <a:t>8.8%</a:t>
            </a:r>
            <a:r>
              <a:rPr lang="ko-KR" altLang="en-US" smtClean="0"/>
              <a:t>를 대상으로 하여 출발한 의료보험은 </a:t>
            </a:r>
            <a:r>
              <a:rPr lang="en-US" altLang="ko-KR" smtClean="0"/>
              <a:t>1989</a:t>
            </a:r>
            <a:r>
              <a:rPr lang="ko-KR" altLang="en-US" smtClean="0"/>
              <a:t>년 전국민 의료보험 시행으로 의료보험과 의료보호를 합쳐 </a:t>
            </a:r>
            <a:r>
              <a:rPr lang="en-US" altLang="ko-KR" smtClean="0"/>
              <a:t>94.0%</a:t>
            </a:r>
            <a:r>
              <a:rPr lang="ko-KR" altLang="en-US" smtClean="0"/>
              <a:t>의 인구를 포괄하게 되었다</a:t>
            </a:r>
            <a:r>
              <a:rPr lang="en-US" altLang="ko-KR" smtClean="0"/>
              <a:t>. </a:t>
            </a:r>
            <a:r>
              <a:rPr lang="ko-KR" altLang="en-US" smtClean="0"/>
              <a:t>그 이후 사각지대 해소를 위한 다양한</a:t>
            </a:r>
            <a:r>
              <a:rPr lang="en-US" altLang="ko-KR" smtClean="0"/>
              <a:t> </a:t>
            </a:r>
            <a:r>
              <a:rPr lang="ko-KR" altLang="en-US" smtClean="0"/>
              <a:t>노력으로 </a:t>
            </a:r>
            <a:r>
              <a:rPr lang="en-US" altLang="ko-KR" smtClean="0"/>
              <a:t>2008</a:t>
            </a:r>
            <a:r>
              <a:rPr lang="ko-KR" altLang="en-US" smtClean="0"/>
              <a:t>년 현재 </a:t>
            </a:r>
            <a:r>
              <a:rPr lang="en-US" altLang="ko-KR" smtClean="0"/>
              <a:t>99.1%</a:t>
            </a:r>
            <a:r>
              <a:rPr lang="ko-KR" altLang="en-US" smtClean="0"/>
              <a:t>가 적용을 받고 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None/>
            </a:pPr>
            <a:endParaRPr lang="ko-KR" altLang="en-US" smtClean="0"/>
          </a:p>
        </p:txBody>
      </p:sp>
      <p:sp>
        <p:nvSpPr>
          <p:cNvPr id="6963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E7B2F-1CAF-4E56-975A-627030910BD3}" type="slidenum">
              <a:rPr lang="ko-KR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국민의료비 중의 건강보험 재정의 비중도 꾸준히 증가하였다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1980</a:t>
            </a:r>
            <a:r>
              <a:rPr lang="ko-KR" altLang="en-US" smtClean="0"/>
              <a:t>년 국민의료비의 </a:t>
            </a:r>
            <a:r>
              <a:rPr lang="en-US" altLang="ko-KR" smtClean="0"/>
              <a:t>13.2%</a:t>
            </a:r>
            <a:r>
              <a:rPr lang="ko-KR" altLang="en-US" smtClean="0"/>
              <a:t>에서 출발한 건강보험 재정의 비중은 이후 등락의 거듭이 있기는 했지만</a:t>
            </a:r>
            <a:r>
              <a:rPr lang="en-US" altLang="ko-KR" smtClean="0"/>
              <a:t>, </a:t>
            </a:r>
            <a:r>
              <a:rPr lang="ko-KR" altLang="en-US" smtClean="0"/>
              <a:t>지속적으로 증가하여 </a:t>
            </a:r>
            <a:r>
              <a:rPr lang="en-US" altLang="ko-KR" smtClean="0"/>
              <a:t>2006</a:t>
            </a:r>
            <a:r>
              <a:rPr lang="ko-KR" altLang="en-US" smtClean="0"/>
              <a:t>년에는 </a:t>
            </a:r>
            <a:r>
              <a:rPr lang="en-US" altLang="ko-KR" smtClean="0"/>
              <a:t>43.1%</a:t>
            </a:r>
            <a:r>
              <a:rPr lang="ko-KR" altLang="en-US" smtClean="0"/>
              <a:t>에 달하게 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그러나 건강보험 적용인구의 확대에 비해 건보 재정 비중의 확대는 매우 저조한 것이다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7168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AC79D-E5B8-4B95-86D0-03F14A461919}" type="slidenum">
              <a:rPr lang="ko-KR" altLang="en-US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5663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국민의료비 중의 건강보험 재정의 비중도 꾸준히 증가하였다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1980</a:t>
            </a:r>
            <a:r>
              <a:rPr lang="ko-KR" altLang="en-US" smtClean="0"/>
              <a:t>년 국민의료비의 </a:t>
            </a:r>
            <a:r>
              <a:rPr lang="en-US" altLang="ko-KR" smtClean="0"/>
              <a:t>13.2%</a:t>
            </a:r>
            <a:r>
              <a:rPr lang="ko-KR" altLang="en-US" smtClean="0"/>
              <a:t>에서 출발한 건강보험 재정의 비중은 이후 등락의 거듭이 있기는 했지만</a:t>
            </a:r>
            <a:r>
              <a:rPr lang="en-US" altLang="ko-KR" smtClean="0"/>
              <a:t>, </a:t>
            </a:r>
            <a:r>
              <a:rPr lang="ko-KR" altLang="en-US" smtClean="0"/>
              <a:t>지속적으로 증가하여 </a:t>
            </a:r>
            <a:r>
              <a:rPr lang="en-US" altLang="ko-KR" smtClean="0"/>
              <a:t>2006</a:t>
            </a:r>
            <a:r>
              <a:rPr lang="ko-KR" altLang="en-US" smtClean="0"/>
              <a:t>년에는 </a:t>
            </a:r>
            <a:r>
              <a:rPr lang="en-US" altLang="ko-KR" smtClean="0"/>
              <a:t>43.1%</a:t>
            </a:r>
            <a:r>
              <a:rPr lang="ko-KR" altLang="en-US" smtClean="0"/>
              <a:t>에 달하게 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암환자의 보장성은 더욱 빠른 속도로 늘어 났다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그러나 건강보험 적용인구의 확대에 비해 건보 재정 비중의 확대는 매우 저조한 것이다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7373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9F0FE-7870-466E-95A9-27770718D9FA}" type="slidenum">
              <a:rPr lang="ko-KR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endParaRPr lang="ko-KR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12D65-C690-424D-9881-C58F19D524A3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국민의료비 중 건강보험재정의 비중 증가가 지체되는 동안</a:t>
            </a:r>
            <a:r>
              <a:rPr lang="en-US" altLang="ko-KR" smtClean="0"/>
              <a:t>, </a:t>
            </a:r>
            <a:r>
              <a:rPr lang="ko-KR" altLang="en-US" smtClean="0"/>
              <a:t>민간의료보험이 출현하고 다양화하게 되었다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</a:t>
            </a:r>
            <a:r>
              <a:rPr lang="en-US" altLang="ko-KR" smtClean="0"/>
              <a:t>‘</a:t>
            </a:r>
            <a:r>
              <a:rPr lang="ko-KR" altLang="en-US" smtClean="0"/>
              <a:t>생명보험의 특약형태</a:t>
            </a:r>
            <a:r>
              <a:rPr lang="en-US" altLang="ko-KR" smtClean="0"/>
              <a:t>’</a:t>
            </a:r>
            <a:r>
              <a:rPr lang="ko-KR" altLang="en-US" smtClean="0"/>
              <a:t>로 정액형 민간의료보험 상품이 출시된 것은 이미 </a:t>
            </a:r>
            <a:r>
              <a:rPr lang="en-US" altLang="ko-KR" smtClean="0"/>
              <a:t>1978</a:t>
            </a:r>
            <a:r>
              <a:rPr lang="ko-KR" altLang="en-US" smtClean="0"/>
              <a:t>년 의료보험의 시작 당시로 거슬러 올라간다</a:t>
            </a:r>
            <a:r>
              <a:rPr lang="en-US" altLang="ko-KR" smtClean="0"/>
              <a:t>. </a:t>
            </a:r>
            <a:r>
              <a:rPr lang="ko-KR" altLang="en-US" smtClean="0"/>
              <a:t>그러나 그 의미는 미미한 것이었다</a:t>
            </a:r>
            <a:r>
              <a:rPr lang="en-US" altLang="ko-KR" smtClean="0"/>
              <a:t>. </a:t>
            </a:r>
            <a:r>
              <a:rPr lang="ko-KR" altLang="en-US" smtClean="0"/>
              <a:t>그러나</a:t>
            </a:r>
            <a:r>
              <a:rPr lang="en-US" altLang="ko-KR" smtClean="0"/>
              <a:t>, </a:t>
            </a:r>
            <a:r>
              <a:rPr lang="ko-KR" altLang="en-US" smtClean="0"/>
              <a:t>이것이 </a:t>
            </a:r>
            <a:r>
              <a:rPr lang="en-US" altLang="ko-KR" smtClean="0"/>
              <a:t>1997</a:t>
            </a:r>
            <a:r>
              <a:rPr lang="ko-KR" altLang="en-US" smtClean="0"/>
              <a:t>년 </a:t>
            </a:r>
            <a:r>
              <a:rPr lang="en-US" altLang="ko-KR" smtClean="0"/>
              <a:t>‘</a:t>
            </a:r>
            <a:r>
              <a:rPr lang="ko-KR" altLang="en-US" smtClean="0"/>
              <a:t>질병을 기본계약으로 하는 상품</a:t>
            </a:r>
            <a:r>
              <a:rPr lang="en-US" altLang="ko-KR" smtClean="0"/>
              <a:t>’</a:t>
            </a:r>
            <a:r>
              <a:rPr lang="ko-KR" altLang="en-US" smtClean="0"/>
              <a:t>으로 진화하자 민간의보는 새로운 중요성을 가지게 되었다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또한 민간보험회사들은 정액형 상품 이외에 실손형 민간의료보험 상품을 내놓기 시작하였다</a:t>
            </a:r>
            <a:r>
              <a:rPr lang="en-US" altLang="ko-KR" smtClean="0"/>
              <a:t>. </a:t>
            </a:r>
            <a:r>
              <a:rPr lang="ko-KR" altLang="en-US" smtClean="0"/>
              <a:t>손해보험사의 경우 </a:t>
            </a:r>
            <a:r>
              <a:rPr lang="en-US" altLang="ko-KR" smtClean="0"/>
              <a:t>1971</a:t>
            </a:r>
            <a:r>
              <a:rPr lang="ko-KR" altLang="en-US" smtClean="0"/>
              <a:t>년 </a:t>
            </a:r>
            <a:r>
              <a:rPr lang="en-US" altLang="ko-KR" smtClean="0"/>
              <a:t>‘</a:t>
            </a:r>
            <a:r>
              <a:rPr lang="ko-KR" altLang="en-US" smtClean="0"/>
              <a:t>단기 손해보험</a:t>
            </a:r>
            <a:r>
              <a:rPr lang="en-US" altLang="ko-KR" smtClean="0"/>
              <a:t>’</a:t>
            </a:r>
            <a:r>
              <a:rPr lang="ko-KR" altLang="en-US" smtClean="0"/>
              <a:t> 상품으로 질병보험을 판매하였으나 </a:t>
            </a:r>
            <a:r>
              <a:rPr lang="en-US" altLang="ko-KR" smtClean="0"/>
              <a:t>1992</a:t>
            </a:r>
            <a:r>
              <a:rPr lang="ko-KR" altLang="en-US" smtClean="0"/>
              <a:t>년 </a:t>
            </a:r>
            <a:r>
              <a:rPr lang="en-US" altLang="ko-KR" smtClean="0"/>
              <a:t>‘</a:t>
            </a:r>
            <a:r>
              <a:rPr lang="ko-KR" altLang="en-US" smtClean="0"/>
              <a:t>장기 손해보험</a:t>
            </a:r>
            <a:r>
              <a:rPr lang="en-US" altLang="ko-KR" smtClean="0"/>
              <a:t>’</a:t>
            </a:r>
            <a:r>
              <a:rPr lang="ko-KR" altLang="en-US" smtClean="0"/>
              <a:t> 상품으로 전환하였다</a:t>
            </a:r>
            <a:r>
              <a:rPr lang="en-US" altLang="ko-KR" smtClean="0"/>
              <a:t>. </a:t>
            </a:r>
            <a:r>
              <a:rPr lang="ko-KR" altLang="en-US" smtClean="0"/>
              <a:t>그 결과 현재는</a:t>
            </a:r>
            <a:r>
              <a:rPr lang="en-US" altLang="ko-KR" smtClean="0"/>
              <a:t> </a:t>
            </a:r>
            <a:r>
              <a:rPr lang="ko-KR" altLang="en-US" smtClean="0"/>
              <a:t>민간의료보험 시장 중 </a:t>
            </a:r>
            <a:r>
              <a:rPr lang="en-US" altLang="ko-KR" smtClean="0"/>
              <a:t>15%</a:t>
            </a:r>
            <a:r>
              <a:rPr lang="ko-KR" altLang="en-US" smtClean="0"/>
              <a:t>를 손해보험사에서 점유하는 것으로 상태이다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생명보험사의 경우 손해보험사보다 늦게 실손형 상품을 출시하기 시작했는데 </a:t>
            </a:r>
            <a:r>
              <a:rPr lang="en-US" altLang="ko-KR" smtClean="0"/>
              <a:t>2003</a:t>
            </a:r>
            <a:r>
              <a:rPr lang="ko-KR" altLang="en-US" smtClean="0"/>
              <a:t>년 </a:t>
            </a:r>
            <a:r>
              <a:rPr lang="en-US" altLang="ko-KR" smtClean="0"/>
              <a:t>‘</a:t>
            </a:r>
            <a:r>
              <a:rPr lang="ko-KR" altLang="en-US" smtClean="0"/>
              <a:t>단체 실손 상품</a:t>
            </a:r>
            <a:r>
              <a:rPr lang="en-US" altLang="ko-KR" smtClean="0"/>
              <a:t>’</a:t>
            </a:r>
            <a:r>
              <a:rPr lang="ko-KR" altLang="en-US" smtClean="0"/>
              <a:t>으로 시작하여 </a:t>
            </a:r>
            <a:r>
              <a:rPr lang="en-US" altLang="ko-KR" smtClean="0"/>
              <a:t>2008</a:t>
            </a:r>
            <a:r>
              <a:rPr lang="ko-KR" altLang="en-US" smtClean="0"/>
              <a:t>년에는 </a:t>
            </a:r>
            <a:r>
              <a:rPr lang="en-US" altLang="ko-KR" smtClean="0"/>
              <a:t>‘</a:t>
            </a:r>
            <a:r>
              <a:rPr lang="ko-KR" altLang="en-US" smtClean="0"/>
              <a:t>개인 실손 상품</a:t>
            </a:r>
            <a:r>
              <a:rPr lang="en-US" altLang="ko-KR" smtClean="0"/>
              <a:t>’</a:t>
            </a:r>
            <a:r>
              <a:rPr lang="ko-KR" altLang="en-US" smtClean="0"/>
              <a:t>으로 진화하였다</a:t>
            </a:r>
            <a:r>
              <a:rPr lang="en-US" altLang="ko-KR" smtClean="0"/>
              <a:t>. </a:t>
            </a:r>
            <a:r>
              <a:rPr lang="ko-KR" altLang="en-US" smtClean="0"/>
              <a:t>개인 실손 상품은 매우 중요한 의미를 가지는 것이다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민간의료보험 상품 중</a:t>
            </a:r>
            <a:r>
              <a:rPr lang="en-US" altLang="ko-KR" smtClean="0"/>
              <a:t>,</a:t>
            </a:r>
            <a:r>
              <a:rPr lang="ko-KR" altLang="en-US" smtClean="0"/>
              <a:t> 실손형 상품의 비중은 빠르게 증가하여 </a:t>
            </a:r>
            <a:r>
              <a:rPr lang="en-US" altLang="ko-KR" smtClean="0"/>
              <a:t>1996</a:t>
            </a:r>
            <a:r>
              <a:rPr lang="ko-KR" altLang="en-US" smtClean="0"/>
              <a:t>년 </a:t>
            </a:r>
            <a:r>
              <a:rPr lang="en-US" altLang="ko-KR" smtClean="0"/>
              <a:t>5.2%</a:t>
            </a:r>
            <a:r>
              <a:rPr lang="ko-KR" altLang="en-US" smtClean="0"/>
              <a:t>에서 </a:t>
            </a:r>
            <a:r>
              <a:rPr lang="en-US" altLang="ko-KR" smtClean="0"/>
              <a:t>2008</a:t>
            </a:r>
            <a:r>
              <a:rPr lang="ko-KR" altLang="en-US" smtClean="0"/>
              <a:t>년 </a:t>
            </a:r>
            <a:r>
              <a:rPr lang="en-US" altLang="ko-KR" smtClean="0"/>
              <a:t>20.8%</a:t>
            </a:r>
            <a:r>
              <a:rPr lang="ko-KR" altLang="en-US" smtClean="0"/>
              <a:t>로 늘어났다</a:t>
            </a:r>
            <a:r>
              <a:rPr lang="en-US" altLang="ko-KR" smtClean="0"/>
              <a:t>. </a:t>
            </a:r>
            <a:r>
              <a:rPr lang="ko-KR" altLang="en-US" smtClean="0"/>
              <a:t>그러나 여전히 정액형 상품의 비중이 압도적이다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7577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42BFF-4061-480E-B3BE-68CD934A41DF}" type="slidenum">
              <a:rPr lang="ko-KR" altLang="en-US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5663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민간의료보험의 시장 규모는 지속적으로 커지고 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자료를 구할 수 있는 최초의 시기인 </a:t>
            </a:r>
            <a:r>
              <a:rPr lang="en-US" altLang="ko-KR" smtClean="0"/>
              <a:t>1996</a:t>
            </a:r>
            <a:r>
              <a:rPr lang="ko-KR" altLang="en-US" smtClean="0"/>
              <a:t>년 약 </a:t>
            </a:r>
            <a:r>
              <a:rPr lang="en-US" altLang="ko-KR" smtClean="0"/>
              <a:t>1</a:t>
            </a:r>
            <a:r>
              <a:rPr lang="ko-KR" altLang="en-US" smtClean="0"/>
              <a:t>조 </a:t>
            </a:r>
            <a:r>
              <a:rPr lang="en-US" altLang="ko-KR" smtClean="0"/>
              <a:t>3</a:t>
            </a:r>
            <a:r>
              <a:rPr lang="ko-KR" altLang="en-US" smtClean="0"/>
              <a:t>천억 원이었던 민간의료보험의 보험료 수입은</a:t>
            </a:r>
            <a:r>
              <a:rPr lang="en-US" altLang="ko-KR" smtClean="0"/>
              <a:t> 2005</a:t>
            </a:r>
            <a:r>
              <a:rPr lang="ko-KR" altLang="en-US" smtClean="0"/>
              <a:t>년에는 약 </a:t>
            </a:r>
            <a:r>
              <a:rPr lang="en-US" altLang="ko-KR" smtClean="0"/>
              <a:t>7</a:t>
            </a:r>
            <a:r>
              <a:rPr lang="ko-KR" altLang="en-US" smtClean="0"/>
              <a:t>조 원으로 늘었다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국민의료비에서 차지하는 비중 역시 꾸준히 증가하여 </a:t>
            </a:r>
            <a:r>
              <a:rPr lang="en-US" altLang="ko-KR" smtClean="0"/>
              <a:t>96</a:t>
            </a:r>
            <a:r>
              <a:rPr lang="ko-KR" altLang="en-US" smtClean="0"/>
              <a:t>년 </a:t>
            </a:r>
            <a:r>
              <a:rPr lang="en-US" altLang="ko-KR" smtClean="0"/>
              <a:t>4%</a:t>
            </a:r>
            <a:r>
              <a:rPr lang="ko-KR" altLang="en-US" smtClean="0"/>
              <a:t>미만에서 </a:t>
            </a:r>
            <a:r>
              <a:rPr lang="en-US" altLang="ko-KR" smtClean="0"/>
              <a:t>05</a:t>
            </a:r>
            <a:r>
              <a:rPr lang="ko-KR" altLang="en-US" smtClean="0"/>
              <a:t>년 약 </a:t>
            </a:r>
            <a:r>
              <a:rPr lang="en-US" altLang="ko-KR" smtClean="0"/>
              <a:t>17%</a:t>
            </a:r>
            <a:r>
              <a:rPr lang="ko-KR" altLang="en-US" smtClean="0"/>
              <a:t>로 증가하여 </a:t>
            </a:r>
            <a:r>
              <a:rPr lang="en-US" altLang="ko-KR" smtClean="0"/>
              <a:t>4</a:t>
            </a:r>
            <a:r>
              <a:rPr lang="ko-KR" altLang="en-US" smtClean="0"/>
              <a:t>배가 넘는 비중 증가를 보이고 있다</a:t>
            </a:r>
            <a:r>
              <a:rPr lang="en-US" altLang="ko-KR" smtClean="0"/>
              <a:t>. </a:t>
            </a:r>
            <a:r>
              <a:rPr lang="ko-KR" altLang="en-US" smtClean="0"/>
              <a:t>이제는 매우 유의미한 비중을 차지하게 된 것이다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7782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94D37-0AC3-44CB-85EC-6763FFEEAA0D}" type="slidenum">
              <a:rPr lang="ko-KR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앞에서 살펴본 보건의료 재정의 변화를 종합하여 살펴보면 다음과 같다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건강보험 대상자 적용률은 </a:t>
            </a:r>
            <a:r>
              <a:rPr lang="en-US" altLang="ko-KR" smtClean="0"/>
              <a:t>1989</a:t>
            </a:r>
            <a:r>
              <a:rPr lang="ko-KR" altLang="en-US" smtClean="0"/>
              <a:t>년 이후 사실상 </a:t>
            </a:r>
            <a:r>
              <a:rPr lang="en-US" altLang="ko-KR" smtClean="0"/>
              <a:t>100%(</a:t>
            </a:r>
            <a:r>
              <a:rPr lang="ko-KR" altLang="en-US" smtClean="0"/>
              <a:t>의료급여 포함</a:t>
            </a:r>
            <a:r>
              <a:rPr lang="en-US" altLang="ko-KR" smtClean="0"/>
              <a:t>)</a:t>
            </a:r>
            <a:r>
              <a:rPr lang="ko-KR" altLang="en-US" smtClean="0"/>
              <a:t>에 달하게 되었으나</a:t>
            </a:r>
            <a:r>
              <a:rPr lang="en-US" altLang="ko-KR" smtClean="0"/>
              <a:t>, </a:t>
            </a:r>
            <a:r>
              <a:rPr lang="ko-KR" altLang="en-US" smtClean="0"/>
              <a:t>국민의료비 중 건강보험 재정의 비중은 증가율은 매우 지체되고 있었다</a:t>
            </a:r>
            <a:r>
              <a:rPr lang="en-US" altLang="ko-KR" smtClean="0"/>
              <a:t>. </a:t>
            </a:r>
            <a:r>
              <a:rPr lang="ko-KR" altLang="en-US" smtClean="0"/>
              <a:t>건강보험 보장률이 지체되는 사이에 민간의료보험 시장이 확대되고 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뒤집어 말하면 전국민의료보장 이후</a:t>
            </a:r>
            <a:r>
              <a:rPr lang="en-US" altLang="ko-KR" smtClean="0"/>
              <a:t>, ‘</a:t>
            </a:r>
            <a:r>
              <a:rPr lang="ko-KR" altLang="en-US" smtClean="0"/>
              <a:t>무상의료</a:t>
            </a:r>
            <a:r>
              <a:rPr lang="en-US" altLang="ko-KR" smtClean="0"/>
              <a:t>’</a:t>
            </a:r>
            <a:r>
              <a:rPr lang="ko-KR" altLang="en-US" smtClean="0"/>
              <a:t>에 대한 국민적 요구가 존재하고 있었으나 사회보험이 그 요구를 충족시키지 못했던 것이다</a:t>
            </a:r>
            <a:r>
              <a:rPr lang="en-US" altLang="ko-KR" smtClean="0"/>
              <a:t>. </a:t>
            </a:r>
            <a:r>
              <a:rPr lang="ko-KR" altLang="en-US" smtClean="0"/>
              <a:t>국민들은 민간의보를 구매할 만한 보험료 부담의 용의가 있었던 데도 사회보험은 </a:t>
            </a:r>
            <a:r>
              <a:rPr lang="en-US" altLang="ko-KR" smtClean="0"/>
              <a:t>‘</a:t>
            </a:r>
            <a:r>
              <a:rPr lang="ko-KR" altLang="en-US" smtClean="0"/>
              <a:t>적정부담</a:t>
            </a:r>
            <a:r>
              <a:rPr lang="en-US" altLang="ko-KR" smtClean="0"/>
              <a:t>-</a:t>
            </a:r>
            <a:r>
              <a:rPr lang="ko-KR" altLang="en-US" smtClean="0"/>
              <a:t>적정급여</a:t>
            </a:r>
            <a:r>
              <a:rPr lang="en-US" altLang="ko-KR" smtClean="0"/>
              <a:t>’</a:t>
            </a:r>
            <a:r>
              <a:rPr lang="ko-KR" altLang="en-US" smtClean="0"/>
              <a:t>의  용단을 내리지 못했다고 해석할 수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>
              <a:solidFill>
                <a:srgbClr val="0404E0"/>
              </a:solidFill>
            </a:endParaRPr>
          </a:p>
          <a:p>
            <a:pPr>
              <a:buFont typeface="맑은 고딕" pitchFamily="50" charset="-127"/>
              <a:buChar char="○"/>
            </a:pPr>
            <a:r>
              <a:rPr lang="en-US" altLang="ko-KR" smtClean="0">
                <a:solidFill>
                  <a:srgbClr val="0404E0"/>
                </a:solidFill>
              </a:rPr>
              <a:t> </a:t>
            </a:r>
            <a:r>
              <a:rPr lang="ko-KR" altLang="en-US" smtClean="0">
                <a:solidFill>
                  <a:srgbClr val="0404E0"/>
                </a:solidFill>
              </a:rPr>
              <a:t>만약 민간의료보험료로 국민이 지출한 재정을 건강보험으로 돌렸더라면</a:t>
            </a:r>
            <a:r>
              <a:rPr lang="en-US" altLang="ko-KR" smtClean="0">
                <a:solidFill>
                  <a:srgbClr val="0404E0"/>
                </a:solidFill>
              </a:rPr>
              <a:t>, </a:t>
            </a:r>
          </a:p>
          <a:p>
            <a:r>
              <a:rPr lang="en-US" altLang="ko-KR" smtClean="0">
                <a:solidFill>
                  <a:srgbClr val="0404E0"/>
                </a:solidFill>
              </a:rPr>
              <a:t>  (1) </a:t>
            </a:r>
            <a:r>
              <a:rPr lang="ko-KR" altLang="en-US" smtClean="0">
                <a:solidFill>
                  <a:srgbClr val="0404E0"/>
                </a:solidFill>
              </a:rPr>
              <a:t>국민의료비 중 건강보험재정 비율</a:t>
            </a:r>
            <a:r>
              <a:rPr lang="en-US" altLang="ko-KR" smtClean="0">
                <a:solidFill>
                  <a:srgbClr val="0404E0"/>
                </a:solidFill>
              </a:rPr>
              <a:t>(’08</a:t>
            </a:r>
            <a:r>
              <a:rPr lang="ko-KR" altLang="en-US" smtClean="0">
                <a:solidFill>
                  <a:srgbClr val="0404E0"/>
                </a:solidFill>
              </a:rPr>
              <a:t>년</a:t>
            </a:r>
            <a:r>
              <a:rPr lang="en-US" altLang="ko-KR" smtClean="0">
                <a:solidFill>
                  <a:srgbClr val="0404E0"/>
                </a:solidFill>
              </a:rPr>
              <a:t>)</a:t>
            </a:r>
            <a:r>
              <a:rPr lang="ko-KR" altLang="en-US" smtClean="0">
                <a:solidFill>
                  <a:srgbClr val="0404E0"/>
                </a:solidFill>
              </a:rPr>
              <a:t>은 </a:t>
            </a:r>
            <a:r>
              <a:rPr lang="en-US" altLang="ko-KR" smtClean="0">
                <a:solidFill>
                  <a:srgbClr val="0404E0"/>
                </a:solidFill>
              </a:rPr>
              <a:t>42.5% 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</a:t>
            </a:r>
            <a:r>
              <a:rPr lang="en-US" altLang="ko-KR" smtClean="0">
                <a:solidFill>
                  <a:srgbClr val="0404E0"/>
                </a:solidFill>
              </a:rPr>
              <a:t> 60.5%</a:t>
            </a:r>
            <a:r>
              <a:rPr lang="ko-KR" altLang="en-US" smtClean="0">
                <a:solidFill>
                  <a:srgbClr val="0404E0"/>
                </a:solidFill>
              </a:rPr>
              <a:t>로</a:t>
            </a:r>
            <a:endParaRPr lang="en-US" altLang="ko-KR" smtClean="0">
              <a:solidFill>
                <a:srgbClr val="0404E0"/>
              </a:solidFill>
            </a:endParaRPr>
          </a:p>
          <a:p>
            <a:r>
              <a:rPr lang="en-US" altLang="ko-KR" smtClean="0">
                <a:solidFill>
                  <a:srgbClr val="0404E0"/>
                </a:solidFill>
              </a:rPr>
              <a:t>  (2) </a:t>
            </a:r>
            <a:r>
              <a:rPr lang="ko-KR" altLang="en-US" smtClean="0">
                <a:solidFill>
                  <a:srgbClr val="0404E0"/>
                </a:solidFill>
              </a:rPr>
              <a:t>건강보험 보장률</a:t>
            </a:r>
            <a:r>
              <a:rPr lang="en-US" altLang="ko-KR" smtClean="0">
                <a:solidFill>
                  <a:srgbClr val="0404E0"/>
                </a:solidFill>
              </a:rPr>
              <a:t>(’08</a:t>
            </a:r>
            <a:r>
              <a:rPr lang="ko-KR" altLang="en-US" smtClean="0">
                <a:solidFill>
                  <a:srgbClr val="0404E0"/>
                </a:solidFill>
              </a:rPr>
              <a:t>년</a:t>
            </a:r>
            <a:r>
              <a:rPr lang="en-US" altLang="ko-KR" smtClean="0">
                <a:solidFill>
                  <a:srgbClr val="0404E0"/>
                </a:solidFill>
              </a:rPr>
              <a:t>)</a:t>
            </a:r>
            <a:r>
              <a:rPr lang="ko-KR" altLang="en-US" smtClean="0">
                <a:solidFill>
                  <a:srgbClr val="0404E0"/>
                </a:solidFill>
              </a:rPr>
              <a:t>은 </a:t>
            </a:r>
            <a:r>
              <a:rPr lang="en-US" altLang="ko-KR" smtClean="0">
                <a:solidFill>
                  <a:srgbClr val="0404E0"/>
                </a:solidFill>
              </a:rPr>
              <a:t>62.2% 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 91.4%</a:t>
            </a:r>
            <a:r>
              <a:rPr lang="ko-KR" altLang="en-US" smtClean="0">
                <a:solidFill>
                  <a:srgbClr val="0404E0"/>
                </a:solidFill>
                <a:sym typeface="Wingdings" pitchFamily="2" charset="2"/>
              </a:rPr>
              <a:t>로 늘어 날 수 있었을 것이다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. </a:t>
            </a:r>
          </a:p>
          <a:p>
            <a:r>
              <a:rPr lang="ko-KR" altLang="en-US" smtClean="0">
                <a:solidFill>
                  <a:srgbClr val="0404E0"/>
                </a:solidFill>
                <a:sym typeface="Wingdings" pitchFamily="2" charset="2"/>
              </a:rPr>
              <a:t>이는 현재 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‘</a:t>
            </a:r>
            <a:r>
              <a:rPr lang="ko-KR" altLang="en-US" smtClean="0">
                <a:solidFill>
                  <a:srgbClr val="0404E0"/>
                </a:solidFill>
                <a:sym typeface="Wingdings" pitchFamily="2" charset="2"/>
              </a:rPr>
              <a:t>건강보험 하나로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’</a:t>
            </a:r>
            <a:r>
              <a:rPr lang="ko-KR" altLang="en-US" smtClean="0">
                <a:solidFill>
                  <a:srgbClr val="0404E0"/>
                </a:solidFill>
                <a:sym typeface="Wingdings" pitchFamily="2" charset="2"/>
              </a:rPr>
              <a:t> 운동이 추구하는 수준에 해당하는 것이다</a:t>
            </a:r>
            <a:r>
              <a:rPr lang="en-US" altLang="ko-KR" smtClean="0">
                <a:solidFill>
                  <a:srgbClr val="0404E0"/>
                </a:solidFill>
                <a:sym typeface="Wingdings" pitchFamily="2" charset="2"/>
              </a:rPr>
              <a:t>. </a:t>
            </a:r>
            <a:endParaRPr lang="ko-KR" altLang="en-US" smtClean="0">
              <a:solidFill>
                <a:srgbClr val="0404E0"/>
              </a:solidFill>
            </a:endParaRPr>
          </a:p>
        </p:txBody>
      </p:sp>
      <p:sp>
        <p:nvSpPr>
          <p:cNvPr id="7987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DBFF1-E294-46D0-8736-4BBC838E0313}" type="slidenum">
              <a:rPr lang="ko-KR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현재의 상황을 종합하면</a:t>
            </a:r>
            <a:r>
              <a:rPr lang="en-US" altLang="ko-KR" smtClean="0"/>
              <a:t>, 2000</a:t>
            </a:r>
            <a:r>
              <a:rPr lang="ko-KR" altLang="en-US" smtClean="0"/>
              <a:t>년대에 접어들면서 민간병원이 양적 확대를 통해 성장</a:t>
            </a:r>
            <a:r>
              <a:rPr lang="en-US" altLang="ko-KR" smtClean="0"/>
              <a:t>·</a:t>
            </a:r>
            <a:r>
              <a:rPr lang="ko-KR" altLang="en-US" smtClean="0"/>
              <a:t>발전하는 전략은 한계에 봉착하게 되었다</a:t>
            </a:r>
            <a:r>
              <a:rPr lang="en-US" altLang="ko-KR" smtClean="0"/>
              <a:t>. </a:t>
            </a:r>
            <a:r>
              <a:rPr lang="ko-KR" altLang="en-US" smtClean="0"/>
              <a:t>이미 병상은 공급 과잉 상태에 들어가 있고</a:t>
            </a:r>
            <a:r>
              <a:rPr lang="en-US" altLang="ko-KR" smtClean="0"/>
              <a:t>,</a:t>
            </a:r>
            <a:r>
              <a:rPr lang="ko-KR" altLang="en-US" smtClean="0"/>
              <a:t> 공공병상이 </a:t>
            </a:r>
            <a:r>
              <a:rPr lang="en-US" altLang="ko-KR" smtClean="0"/>
              <a:t>11.2%(08</a:t>
            </a:r>
            <a:r>
              <a:rPr lang="ko-KR" altLang="en-US" smtClean="0"/>
              <a:t>년</a:t>
            </a:r>
            <a:r>
              <a:rPr lang="en-US" altLang="ko-KR" smtClean="0"/>
              <a:t>)</a:t>
            </a:r>
            <a:r>
              <a:rPr lang="ko-KR" altLang="en-US" smtClean="0"/>
              <a:t>까지 줄어들어 있는 상태에서 더 이상 잠식하기도 불가능하게 되었다</a:t>
            </a:r>
            <a:r>
              <a:rPr lang="en-US" altLang="ko-KR" smtClean="0"/>
              <a:t>.  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2000</a:t>
            </a:r>
            <a:r>
              <a:rPr lang="ko-KR" altLang="en-US" smtClean="0"/>
              <a:t>년대 이후</a:t>
            </a:r>
            <a:r>
              <a:rPr lang="en-US" altLang="ko-KR" smtClean="0"/>
              <a:t>, </a:t>
            </a:r>
            <a:r>
              <a:rPr lang="ko-KR" altLang="en-US" smtClean="0"/>
              <a:t>병원은 진료량 증가</a:t>
            </a:r>
            <a:r>
              <a:rPr lang="en-US" altLang="ko-KR" smtClean="0"/>
              <a:t>, </a:t>
            </a:r>
            <a:r>
              <a:rPr lang="ko-KR" altLang="en-US" smtClean="0"/>
              <a:t>의사 성과급제</a:t>
            </a:r>
            <a:r>
              <a:rPr lang="en-US" altLang="ko-KR" smtClean="0"/>
              <a:t>, </a:t>
            </a:r>
            <a:r>
              <a:rPr lang="ko-KR" altLang="en-US" smtClean="0"/>
              <a:t>비보험 진료 등으로 수익 증대를 도모하고 있지만</a:t>
            </a:r>
            <a:r>
              <a:rPr lang="en-US" altLang="ko-KR" smtClean="0"/>
              <a:t>, </a:t>
            </a:r>
            <a:r>
              <a:rPr lang="ko-KR" altLang="en-US" smtClean="0"/>
              <a:t>이것 역시 민간병원의 근본적 돌파구가 되기 힘들며</a:t>
            </a:r>
            <a:r>
              <a:rPr lang="en-US" altLang="ko-KR" smtClean="0"/>
              <a:t>, </a:t>
            </a:r>
            <a:r>
              <a:rPr lang="ko-KR" altLang="en-US" smtClean="0"/>
              <a:t>최근 한계에 이르고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</p:txBody>
      </p:sp>
      <p:sp>
        <p:nvSpPr>
          <p:cNvPr id="8192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A0E2B-96CB-46C4-8EDF-3B124DF61BA4}" type="slidenum">
              <a:rPr lang="ko-KR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이런 상황에 직면해서 민간병원은 새로운 돌파구로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의료산업화</a:t>
            </a:r>
            <a:r>
              <a:rPr lang="en-US" altLang="ko-KR" sz="1000" smtClean="0"/>
              <a:t>’ </a:t>
            </a:r>
            <a:r>
              <a:rPr lang="ko-KR" altLang="en-US" sz="1000" smtClean="0"/>
              <a:t>정책을 주목하게 되었다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양적 성장 및 진료량 증가를 통한 민간병원의 성장과 발전은 더 이상 어렵기 때문에 질적 변화를 통해</a:t>
            </a:r>
            <a:r>
              <a:rPr lang="en-US" altLang="ko-KR" sz="1000" smtClean="0"/>
              <a:t>, </a:t>
            </a:r>
            <a:r>
              <a:rPr lang="ko-KR" altLang="en-US" sz="1000" smtClean="0"/>
              <a:t>성장을 도모해야 하는 상태에 도달한 것이다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</a:t>
            </a:r>
            <a:r>
              <a:rPr lang="ko-KR" altLang="en-US" sz="1000" smtClean="0"/>
              <a:t>이러한 맥락에서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의료산업화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는 사실상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의료민영화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이면서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의료영리화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를 의미하게 된다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좀더 구체적으로 말하면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의료민영화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는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의료보험 민영화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이며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의료영리화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는</a:t>
            </a:r>
            <a:r>
              <a:rPr lang="en-US" altLang="ko-KR" sz="1000" smtClean="0"/>
              <a:t> ‘</a:t>
            </a:r>
            <a:r>
              <a:rPr lang="ko-KR" altLang="en-US" sz="1000" smtClean="0"/>
              <a:t>의료기관 영리화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를 의미한다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‘</a:t>
            </a:r>
            <a:r>
              <a:rPr lang="ko-KR" altLang="en-US" sz="1000" smtClean="0"/>
              <a:t>의료산업화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의 내용은 영리의료법인</a:t>
            </a:r>
            <a:r>
              <a:rPr lang="en-US" altLang="ko-KR" sz="1000" smtClean="0"/>
              <a:t>, </a:t>
            </a:r>
            <a:r>
              <a:rPr lang="ko-KR" altLang="en-US" sz="1000" smtClean="0"/>
              <a:t>민간의료보험</a:t>
            </a:r>
            <a:r>
              <a:rPr lang="en-US" altLang="ko-KR" sz="1000" smtClean="0"/>
              <a:t>, </a:t>
            </a:r>
            <a:r>
              <a:rPr lang="ko-KR" altLang="en-US" sz="1000" smtClean="0"/>
              <a:t>해외 환자 유치 등이다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None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‘</a:t>
            </a:r>
            <a:r>
              <a:rPr lang="ko-KR" altLang="en-US" sz="1000" smtClean="0"/>
              <a:t>영리법인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은 이미 사실상의 영리추구 기관이었던 병원이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형식적 비영리법인</a:t>
            </a:r>
            <a:r>
              <a:rPr lang="en-US" altLang="ko-KR" sz="1000" smtClean="0"/>
              <a:t>-</a:t>
            </a:r>
            <a:r>
              <a:rPr lang="ko-KR" altLang="en-US" sz="1000" smtClean="0"/>
              <a:t>사실상의 영리추구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를 공식화하여 형식과 내용을 일치시키고자 하는 의미를 가진다</a:t>
            </a:r>
            <a:r>
              <a:rPr lang="en-US" altLang="ko-KR" sz="1000" smtClean="0"/>
              <a:t>. 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‘</a:t>
            </a:r>
            <a:r>
              <a:rPr lang="ko-KR" altLang="en-US" sz="1000" smtClean="0"/>
              <a:t>민간의료보험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은 새로운 형태의 병원인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공식적 영리병원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과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비공식적 영리병원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에 안정적인 재원을 조달할 추가 재정기구이다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즉</a:t>
            </a:r>
            <a:r>
              <a:rPr lang="en-US" altLang="ko-KR" sz="1000" smtClean="0"/>
              <a:t>, ‘</a:t>
            </a:r>
            <a:r>
              <a:rPr lang="ko-KR" altLang="en-US" sz="1000" smtClean="0"/>
              <a:t>민간병원</a:t>
            </a:r>
            <a:r>
              <a:rPr lang="en-US" altLang="ko-KR" sz="1000" smtClean="0"/>
              <a:t>-</a:t>
            </a:r>
            <a:r>
              <a:rPr lang="ko-KR" altLang="en-US" sz="1000" smtClean="0"/>
              <a:t>민간재원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의 짝인 것이다</a:t>
            </a:r>
            <a:r>
              <a:rPr lang="en-US" altLang="ko-KR" sz="1000" smtClean="0"/>
              <a:t>.</a:t>
            </a:r>
            <a:r>
              <a:rPr lang="ko-KR" altLang="en-US" sz="1000" smtClean="0"/>
              <a:t>  </a:t>
            </a: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해외환자 유치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는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공식적 영리병원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과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비공식적 영리병원</a:t>
            </a:r>
            <a:r>
              <a:rPr lang="en-US" altLang="ko-KR" sz="1000" smtClean="0"/>
              <a:t>’</a:t>
            </a:r>
            <a:r>
              <a:rPr lang="ko-KR" altLang="en-US" sz="1000" smtClean="0"/>
              <a:t>이 제한적인 내수 시장의 범위를 넘어서서  수출을 도모함으로써 새로운 시장을 개척하고자 하는 것이다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이러한 방안들의 공통점은  의료 공급자의 이익에 초점을 맞추고 있다는 점이다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보건의료의 본질적 의미와 국민들의 이익은 도외시하는 것이며 국민의료비는 계속해서 팽창하여</a:t>
            </a:r>
            <a:r>
              <a:rPr lang="en-US" altLang="ko-KR" sz="1000" smtClean="0"/>
              <a:t> </a:t>
            </a:r>
            <a:r>
              <a:rPr lang="ko-KR" altLang="en-US" sz="1000" smtClean="0"/>
              <a:t>국가보건의료체계의 거시적 효율성은 떨어질 것이다</a:t>
            </a:r>
            <a:r>
              <a:rPr lang="en-US" altLang="ko-KR" sz="1000" smtClean="0"/>
              <a:t>. </a:t>
            </a:r>
            <a:endParaRPr lang="ko-KR" altLang="en-US" sz="1000" smtClean="0"/>
          </a:p>
        </p:txBody>
      </p:sp>
      <p:sp>
        <p:nvSpPr>
          <p:cNvPr id="8397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1A81D-DF9D-40EF-BEEA-2BA1839E8411}" type="slidenum">
              <a:rPr lang="ko-KR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B1FB1-3CC0-4185-973F-F2AFA63755BF}" type="slidenum">
              <a:rPr lang="ko-KR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</a:t>
            </a:r>
            <a:r>
              <a:rPr lang="en-US" altLang="ko-KR" smtClean="0"/>
              <a:t>70</a:t>
            </a:r>
            <a:r>
              <a:rPr lang="ko-KR" altLang="en-US" smtClean="0"/>
              <a:t>년 이후 지금까지의 역사를 돌이켜 보면 보수와 진보세력이 돌아가면서 정권을 잡았으나</a:t>
            </a:r>
            <a:r>
              <a:rPr lang="en-US" altLang="ko-KR" smtClean="0"/>
              <a:t>, </a:t>
            </a:r>
            <a:r>
              <a:rPr lang="ko-KR" altLang="en-US" smtClean="0"/>
              <a:t>보건의료정책만을 놓고 보면 진보적 정책과 보수적 정책이 항상 같이 병행되어 왔다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보수정권 시기에 의료보험이 도입</a:t>
            </a:r>
            <a:r>
              <a:rPr lang="en-US" altLang="ko-KR" smtClean="0"/>
              <a:t>, </a:t>
            </a:r>
            <a:r>
              <a:rPr lang="ko-KR" altLang="en-US" smtClean="0"/>
              <a:t>확대되고</a:t>
            </a:r>
            <a:r>
              <a:rPr lang="en-US" altLang="ko-KR" smtClean="0"/>
              <a:t>, </a:t>
            </a:r>
            <a:r>
              <a:rPr lang="ko-KR" altLang="en-US" smtClean="0"/>
              <a:t>전국민 의료보험제도가 시행되었다</a:t>
            </a:r>
            <a:r>
              <a:rPr lang="en-US" altLang="ko-KR" smtClean="0"/>
              <a:t>. </a:t>
            </a:r>
            <a:r>
              <a:rPr lang="ko-KR" altLang="en-US" smtClean="0"/>
              <a:t>이와 함께 민간병원의 양적 팽창을 지원하고</a:t>
            </a:r>
            <a:r>
              <a:rPr lang="en-US" altLang="ko-KR" smtClean="0"/>
              <a:t>, </a:t>
            </a:r>
            <a:r>
              <a:rPr lang="ko-KR" altLang="en-US" smtClean="0"/>
              <a:t>문교부</a:t>
            </a:r>
            <a:r>
              <a:rPr lang="en-US" altLang="ko-KR" smtClean="0"/>
              <a:t>/</a:t>
            </a:r>
            <a:r>
              <a:rPr lang="ko-KR" altLang="en-US" smtClean="0"/>
              <a:t>내무부의 소관병원에 영리 추구를 종용하거나 현대</a:t>
            </a:r>
            <a:r>
              <a:rPr lang="en-US" altLang="ko-KR" smtClean="0"/>
              <a:t>, </a:t>
            </a:r>
            <a:r>
              <a:rPr lang="ko-KR" altLang="en-US" smtClean="0"/>
              <a:t>삼성</a:t>
            </a:r>
            <a:r>
              <a:rPr lang="en-US" altLang="ko-KR" smtClean="0"/>
              <a:t>, </a:t>
            </a:r>
            <a:r>
              <a:rPr lang="ko-KR" altLang="en-US" smtClean="0"/>
              <a:t>대우 등 재벌병원 설립을 허용하는 등 보수적 변화 역시 이루어졌다</a:t>
            </a:r>
            <a:r>
              <a:rPr lang="en-US" altLang="ko-KR" smtClean="0"/>
              <a:t>. 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김대중 정부의 경우</a:t>
            </a:r>
            <a:r>
              <a:rPr lang="en-US" altLang="ko-KR" smtClean="0"/>
              <a:t>, </a:t>
            </a:r>
            <a:r>
              <a:rPr lang="ko-KR" altLang="en-US" smtClean="0"/>
              <a:t>건강보험 통합과 의약분업 시행</a:t>
            </a:r>
            <a:r>
              <a:rPr lang="en-US" altLang="ko-KR" smtClean="0"/>
              <a:t>, </a:t>
            </a:r>
            <a:r>
              <a:rPr lang="ko-KR" altLang="en-US" smtClean="0"/>
              <a:t>공공보건의료에 관한 법률  제정 등이 진보적 정책에 속한다면</a:t>
            </a:r>
            <a:r>
              <a:rPr lang="en-US" altLang="ko-KR" smtClean="0"/>
              <a:t>, </a:t>
            </a:r>
            <a:r>
              <a:rPr lang="ko-KR" altLang="en-US" smtClean="0"/>
              <a:t>보수정권부터 계속되어 온 민간병원의 양적 팽창 지원</a:t>
            </a:r>
            <a:r>
              <a:rPr lang="en-US" altLang="ko-KR" smtClean="0"/>
              <a:t>, </a:t>
            </a:r>
            <a:r>
              <a:rPr lang="ko-KR" altLang="en-US" smtClean="0"/>
              <a:t>공공병원에 대한 영리 추구 종용 등의 보수적 정책도 그대로 유지되었다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노무현 정부 역시 예외가 아니어서 건강보험 보장성 강화</a:t>
            </a:r>
            <a:r>
              <a:rPr lang="en-US" altLang="ko-KR" smtClean="0"/>
              <a:t>, </a:t>
            </a:r>
            <a:r>
              <a:rPr lang="ko-KR" altLang="en-US" smtClean="0"/>
              <a:t>보건소 기능 강화</a:t>
            </a:r>
            <a:r>
              <a:rPr lang="en-US" altLang="ko-KR" smtClean="0"/>
              <a:t>, </a:t>
            </a:r>
            <a:r>
              <a:rPr lang="ko-KR" altLang="en-US" smtClean="0"/>
              <a:t>도시보건지소 신설 등 진보적 정책을 시행한 반면</a:t>
            </a:r>
            <a:r>
              <a:rPr lang="en-US" altLang="ko-KR" smtClean="0"/>
              <a:t>, </a:t>
            </a:r>
            <a:r>
              <a:rPr lang="ko-KR" altLang="en-US" smtClean="0"/>
              <a:t>영리의료법인과 민간의료보험 관련 논의</a:t>
            </a:r>
            <a:r>
              <a:rPr lang="en-US" altLang="ko-KR" smtClean="0"/>
              <a:t>, </a:t>
            </a:r>
            <a:r>
              <a:rPr lang="ko-KR" altLang="en-US" smtClean="0"/>
              <a:t>경제자유구역 외국 영리병원 허용 등이 경제부처를 중심으로 이루어지기도 하였다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보수정권의 시기에 건강보험 같은 진보적 정책이 이루어진 것도 미스테리이지만</a:t>
            </a:r>
            <a:r>
              <a:rPr lang="en-US" altLang="ko-KR" smtClean="0"/>
              <a:t>, </a:t>
            </a:r>
            <a:r>
              <a:rPr lang="ko-KR" altLang="en-US" smtClean="0"/>
              <a:t>진보정권의 시기에 민간의보가 확대되고 영리법인이 추진된 것도 의문스러운 일이다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</a:p>
        </p:txBody>
      </p:sp>
      <p:sp>
        <p:nvSpPr>
          <p:cNvPr id="8806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3254E-B023-4EEC-9A84-74B655E4EA8D}" type="slidenum">
              <a:rPr lang="ko-KR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왜 이런 일이 일어나는 것일까</a:t>
            </a:r>
            <a:r>
              <a:rPr lang="en-US" altLang="ko-KR" smtClean="0"/>
              <a:t>?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왜 그간의 정부들은 일관되게 공공재정의 확충에 반하는 민간병상의 급증을 조장했으며</a:t>
            </a:r>
            <a:r>
              <a:rPr lang="en-US" altLang="ko-KR" smtClean="0"/>
              <a:t>, </a:t>
            </a:r>
            <a:r>
              <a:rPr lang="ko-KR" altLang="en-US" smtClean="0"/>
              <a:t>왜 공공병원 확충의 주장은 무시하였을까</a:t>
            </a:r>
            <a:r>
              <a:rPr lang="en-US" altLang="ko-KR" smtClean="0"/>
              <a:t>?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결국 영리의료법인과</a:t>
            </a:r>
            <a:r>
              <a:rPr lang="en-US" altLang="ko-KR" smtClean="0"/>
              <a:t>, </a:t>
            </a:r>
            <a:r>
              <a:rPr lang="ko-KR" altLang="en-US" smtClean="0"/>
              <a:t>민간의보 확충이라는 정책이 </a:t>
            </a:r>
            <a:r>
              <a:rPr lang="en-US" altLang="ko-KR" smtClean="0"/>
              <a:t>‘</a:t>
            </a:r>
            <a:r>
              <a:rPr lang="ko-KR" altLang="en-US" smtClean="0"/>
              <a:t>하나의 해결책</a:t>
            </a:r>
            <a:r>
              <a:rPr lang="en-US" altLang="ko-KR" smtClean="0"/>
              <a:t>’</a:t>
            </a:r>
            <a:r>
              <a:rPr lang="ko-KR" altLang="en-US" smtClean="0"/>
              <a:t>으로 대두된 이유는 무엇일까</a:t>
            </a:r>
            <a:r>
              <a:rPr lang="en-US" altLang="ko-KR" smtClean="0"/>
              <a:t>?</a:t>
            </a:r>
          </a:p>
          <a:p>
            <a:pPr>
              <a:buFont typeface="맑은 고딕" pitchFamily="50" charset="-127"/>
              <a:buChar char="-"/>
            </a:pPr>
            <a:endParaRPr lang="ko-KR" alt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B7F9A-23B2-41B3-BDC2-CD183C526742}" type="slidenum">
              <a:rPr lang="ko-KR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앞의 문제에 대답을 하려면 보건의료공급에 대한 역사적 담론을 살펴볼 필요성이 있다</a:t>
            </a:r>
            <a:r>
              <a:rPr lang="en-US" altLang="ko-KR" smtClean="0"/>
              <a:t>. 1970</a:t>
            </a:r>
            <a:r>
              <a:rPr lang="ko-KR" altLang="en-US" smtClean="0"/>
              <a:t>년대 후반</a:t>
            </a:r>
            <a:r>
              <a:rPr lang="en-US" altLang="ko-KR" smtClean="0"/>
              <a:t>, </a:t>
            </a:r>
            <a:r>
              <a:rPr lang="ko-KR" altLang="en-US" smtClean="0"/>
              <a:t>보건의료제공은 </a:t>
            </a:r>
            <a:r>
              <a:rPr lang="en-US" altLang="ko-KR" smtClean="0"/>
              <a:t>“</a:t>
            </a:r>
            <a:r>
              <a:rPr lang="ko-KR" altLang="en-US" smtClean="0"/>
              <a:t>민간이 위주</a:t>
            </a:r>
            <a:r>
              <a:rPr lang="en-US" altLang="ko-KR" smtClean="0"/>
              <a:t>, </a:t>
            </a:r>
            <a:r>
              <a:rPr lang="ko-KR" altLang="en-US" smtClean="0"/>
              <a:t>공공은 민간의 기능을 보완</a:t>
            </a:r>
            <a:r>
              <a:rPr lang="en-US" altLang="ko-KR" smtClean="0"/>
              <a:t>”</a:t>
            </a:r>
            <a:r>
              <a:rPr lang="ko-KR" altLang="en-US" smtClean="0"/>
              <a:t>해야 한다는 것이 보편적인 이론이었다</a:t>
            </a:r>
            <a:r>
              <a:rPr lang="en-US" altLang="ko-KR" smtClean="0"/>
              <a:t>. </a:t>
            </a:r>
            <a:r>
              <a:rPr lang="ko-KR" altLang="en-US" smtClean="0"/>
              <a:t>즉 공공병원은 빈민진료</a:t>
            </a:r>
            <a:r>
              <a:rPr lang="en-US" altLang="ko-KR" smtClean="0"/>
              <a:t>, </a:t>
            </a:r>
            <a:r>
              <a:rPr lang="ko-KR" altLang="en-US" smtClean="0"/>
              <a:t>보건소는 예방사업의 역할로 한정되고 민간의료에 대해 보완적인 것으로 이해되었다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 담론은 당시의 정부</a:t>
            </a:r>
            <a:r>
              <a:rPr lang="en-US" altLang="ko-KR" smtClean="0"/>
              <a:t>-</a:t>
            </a:r>
            <a:r>
              <a:rPr lang="ko-KR" altLang="en-US" smtClean="0"/>
              <a:t>학계 할 것 없이 아주 일반적이어서 의료보험으로 늘어나는 의료수요를 공공병상의 확충으로 충족한다는 것은 전혀 논의될 수가 없었다</a:t>
            </a:r>
            <a:r>
              <a:rPr lang="en-US" altLang="ko-KR" smtClean="0"/>
              <a:t>. </a:t>
            </a:r>
            <a:r>
              <a:rPr lang="ko-KR" altLang="en-US" smtClean="0"/>
              <a:t>물론 이에 정부 예산을 투입할 생각이 박정희 정부에게는 전혀 있을 수 없는 것이었다</a:t>
            </a:r>
            <a:r>
              <a:rPr lang="en-US" altLang="ko-KR" smtClean="0"/>
              <a:t>. </a:t>
            </a:r>
            <a:r>
              <a:rPr lang="ko-KR" altLang="en-US" smtClean="0"/>
              <a:t>의료보험의 도입 자체에도 정부재정 투입을 최소화하려는 노력이 아주 강력했음은 이미 앞에서 말한 바와 같다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의보도입 이후 민간병상의 확충은 </a:t>
            </a:r>
            <a:r>
              <a:rPr lang="en-US" altLang="ko-KR" smtClean="0"/>
              <a:t>‘</a:t>
            </a:r>
            <a:r>
              <a:rPr lang="ko-KR" altLang="en-US" smtClean="0"/>
              <a:t>시장에서 자연적으로</a:t>
            </a:r>
            <a:r>
              <a:rPr lang="en-US" altLang="ko-KR" smtClean="0"/>
              <a:t>’</a:t>
            </a:r>
            <a:r>
              <a:rPr lang="ko-KR" altLang="en-US" smtClean="0"/>
              <a:t> 일어났고</a:t>
            </a:r>
            <a:r>
              <a:rPr lang="en-US" altLang="ko-KR" smtClean="0"/>
              <a:t>,</a:t>
            </a:r>
            <a:r>
              <a:rPr lang="ko-KR" altLang="en-US" smtClean="0"/>
              <a:t> 그것이 정부로서는 가장 바람직한 일이었다</a:t>
            </a:r>
            <a:r>
              <a:rPr lang="en-US" altLang="ko-KR" smtClean="0"/>
              <a:t>. </a:t>
            </a:r>
            <a:r>
              <a:rPr lang="ko-KR" altLang="en-US" smtClean="0"/>
              <a:t>이로써</a:t>
            </a:r>
            <a:r>
              <a:rPr lang="en-US" altLang="ko-KR" smtClean="0"/>
              <a:t>, </a:t>
            </a:r>
            <a:r>
              <a:rPr lang="ko-KR" altLang="en-US" smtClean="0"/>
              <a:t>민간병원 의존은 역사적 경로로 굳어지게 되었다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보건소 또한 가족계획 사업의 종료로 죽어가고 있었으나</a:t>
            </a:r>
            <a:r>
              <a:rPr lang="en-US" altLang="ko-KR" smtClean="0"/>
              <a:t>, 1990</a:t>
            </a:r>
            <a:r>
              <a:rPr lang="ko-KR" altLang="en-US" smtClean="0"/>
              <a:t>년대 중반 우루과이라운드의 대가로 주어진 농특재원으로 보건소의 강화가 이루어졌다</a:t>
            </a:r>
            <a:r>
              <a:rPr lang="en-US" altLang="ko-KR" smtClean="0"/>
              <a:t>. </a:t>
            </a:r>
            <a:r>
              <a:rPr lang="ko-KR" altLang="en-US" smtClean="0"/>
              <a:t>보건소는 만성질환관리</a:t>
            </a:r>
            <a:r>
              <a:rPr lang="en-US" altLang="ko-KR" smtClean="0"/>
              <a:t>, </a:t>
            </a:r>
            <a:r>
              <a:rPr lang="ko-KR" altLang="en-US" smtClean="0"/>
              <a:t>건강증진 등 새로운 수요를 채워주는 기관으로 새롭게 부활하였다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그러나 그 시기에도 공공병원의 확충의 논리는 부각시킬 수가 없었다</a:t>
            </a:r>
            <a:r>
              <a:rPr lang="en-US" altLang="ko-KR" smtClean="0"/>
              <a:t>. </a:t>
            </a:r>
            <a:r>
              <a:rPr lang="ko-KR" altLang="en-US" smtClean="0"/>
              <a:t>이미 병상은 민간만으로도 공급 과잉상태로 들어가기 시작했고  의료보험의 보장성 부족으로 빈민진료의 필요성은 여전히 남아 있었다</a:t>
            </a:r>
            <a:r>
              <a:rPr lang="en-US" altLang="ko-KR" smtClean="0"/>
              <a:t>. </a:t>
            </a:r>
            <a:r>
              <a:rPr lang="ko-KR" altLang="en-US" smtClean="0"/>
              <a:t>그것만이 공공병원의 존재이유였고 그 상황과 인식은 지금도 여전하다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93D76-1990-4103-B16E-FA6E04EB68C8}" type="slidenum">
              <a:rPr lang="ko-KR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보건의료 운동은 그 동안 </a:t>
            </a:r>
            <a:r>
              <a:rPr lang="en-US" altLang="ko-KR" smtClean="0"/>
              <a:t>‘</a:t>
            </a:r>
            <a:r>
              <a:rPr lang="ko-KR" altLang="en-US" smtClean="0"/>
              <a:t>민간위주</a:t>
            </a:r>
            <a:r>
              <a:rPr lang="en-US" altLang="ko-KR" smtClean="0"/>
              <a:t>-</a:t>
            </a:r>
            <a:r>
              <a:rPr lang="ko-KR" altLang="en-US" smtClean="0"/>
              <a:t>공공보완</a:t>
            </a:r>
            <a:r>
              <a:rPr lang="en-US" altLang="ko-KR" smtClean="0"/>
              <a:t>’</a:t>
            </a:r>
            <a:r>
              <a:rPr lang="ko-KR" altLang="en-US" smtClean="0"/>
              <a:t>의 담론과 경로를 수정하지 못했다</a:t>
            </a:r>
            <a:r>
              <a:rPr lang="en-US" altLang="ko-KR" smtClean="0"/>
              <a:t>. </a:t>
            </a:r>
            <a:r>
              <a:rPr lang="ko-KR" altLang="en-US" smtClean="0"/>
              <a:t>의료보험 통합</a:t>
            </a:r>
            <a:r>
              <a:rPr lang="en-US" altLang="ko-KR" smtClean="0"/>
              <a:t>, </a:t>
            </a:r>
            <a:r>
              <a:rPr lang="ko-KR" altLang="en-US" smtClean="0"/>
              <a:t>의약분업 등 당시 제기된 주요과제들로 인해 보건의료 공급체계에 운동의 우선순위를 높게 부여할 수 없었고</a:t>
            </a:r>
            <a:r>
              <a:rPr lang="en-US" altLang="ko-KR" smtClean="0"/>
              <a:t>, </a:t>
            </a:r>
            <a:r>
              <a:rPr lang="ko-KR" altLang="en-US" smtClean="0"/>
              <a:t>보건의료 공급의 공공성에 대한 담론이 약한 상태에서 정부 정책의 변화는 나타나지 않았다</a:t>
            </a:r>
            <a:r>
              <a:rPr lang="en-US" altLang="ko-KR" smtClean="0"/>
              <a:t>. </a:t>
            </a:r>
            <a:r>
              <a:rPr lang="ko-KR" altLang="en-US" smtClean="0"/>
              <a:t>의보통합과 의약분업에 대해 정부 안팎에서 매우 일치된 의견이 나온 것과는 대조적이 현상이었다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None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그러나 이제 </a:t>
            </a:r>
            <a:r>
              <a:rPr lang="en-US" altLang="ko-KR" smtClean="0"/>
              <a:t>89%</a:t>
            </a:r>
            <a:r>
              <a:rPr lang="ko-KR" altLang="en-US" smtClean="0"/>
              <a:t>에 달하는 민간병원은 </a:t>
            </a:r>
            <a:r>
              <a:rPr lang="en-US" altLang="ko-KR" smtClean="0"/>
              <a:t>17%</a:t>
            </a:r>
            <a:r>
              <a:rPr lang="ko-KR" altLang="en-US" smtClean="0"/>
              <a:t>의 지분을 가지게 된 민간보험과 짝을 이루어 사회보험의 공공재정을 위협하게 되었다</a:t>
            </a:r>
            <a:r>
              <a:rPr lang="en-US" altLang="ko-KR" smtClean="0"/>
              <a:t>. </a:t>
            </a:r>
            <a:r>
              <a:rPr lang="ko-KR" altLang="en-US" smtClean="0"/>
              <a:t>이제는 오히려 역으로 영리성이 강한 보건의료 공급체계가 건강보험의 공공성을 압박하고</a:t>
            </a:r>
            <a:r>
              <a:rPr lang="en-US" altLang="ko-KR" smtClean="0"/>
              <a:t> </a:t>
            </a:r>
            <a:r>
              <a:rPr lang="ko-KR" altLang="en-US" smtClean="0"/>
              <a:t>있는 실정이며</a:t>
            </a:r>
            <a:r>
              <a:rPr lang="en-US" altLang="ko-KR" smtClean="0"/>
              <a:t>, </a:t>
            </a:r>
            <a:r>
              <a:rPr lang="ko-KR" altLang="en-US" smtClean="0"/>
              <a:t>따라서</a:t>
            </a:r>
            <a:r>
              <a:rPr lang="en-US" altLang="ko-KR" smtClean="0"/>
              <a:t>, </a:t>
            </a:r>
            <a:r>
              <a:rPr lang="ko-KR" altLang="en-US" smtClean="0"/>
              <a:t>보건의료 공급분야의 공공성 강화 없이는 재정의 공공성도 방어하기 어려운 상황이라고 할 수 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ko-KR" altLang="en-US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사회보험제도를 유지하고 위해서는 보장성을 획기적으로 확대해야 할 뿐 아니라</a:t>
            </a:r>
            <a:r>
              <a:rPr lang="en-US" altLang="ko-KR" smtClean="0"/>
              <a:t>, </a:t>
            </a:r>
            <a:r>
              <a:rPr lang="ko-KR" altLang="en-US" smtClean="0"/>
              <a:t>공공병원을 대폭 확충해서 민간병원의 세력을 약화시켜야 하는 것이다 </a:t>
            </a: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27530-E42F-4668-9EA6-AE2D20DC6129}" type="slidenum">
              <a:rPr lang="ko-KR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endParaRPr lang="ko-KR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7B9D9-6F1C-4183-9A0F-98FFD28AB7E9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보건의료운동이 건강보험 통합과 의약분업에 집중하는 동안</a:t>
            </a:r>
            <a:r>
              <a:rPr lang="en-US" altLang="ko-KR" smtClean="0"/>
              <a:t>, </a:t>
            </a:r>
            <a:r>
              <a:rPr lang="ko-KR" altLang="en-US" smtClean="0"/>
              <a:t>실제 의료공급 부문에서는 민간이 다수를 차지하는 상황이 벌어졌다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진보세력이 문송면 원진 레이온사건이나</a:t>
            </a:r>
            <a:r>
              <a:rPr lang="en-US" altLang="ko-KR" smtClean="0"/>
              <a:t>, </a:t>
            </a:r>
            <a:r>
              <a:rPr lang="ko-KR" altLang="en-US" smtClean="0"/>
              <a:t>전국민의료보험</a:t>
            </a:r>
            <a:r>
              <a:rPr lang="en-US" altLang="ko-KR" smtClean="0"/>
              <a:t>, </a:t>
            </a:r>
            <a:r>
              <a:rPr lang="ko-KR" altLang="en-US" smtClean="0"/>
              <a:t>의보연대회의 결성</a:t>
            </a:r>
            <a:r>
              <a:rPr lang="en-US" altLang="ko-KR" smtClean="0"/>
              <a:t>, </a:t>
            </a:r>
            <a:r>
              <a:rPr lang="ko-KR" altLang="en-US" smtClean="0"/>
              <a:t>의보통합과 의약분업 등의 사안들에 몰두하고 있던 시기에 민간 병상은 급속도로 늘어나고 있었다</a:t>
            </a:r>
            <a:r>
              <a:rPr lang="en-US" altLang="ko-KR" smtClean="0"/>
              <a:t>. </a:t>
            </a:r>
            <a:r>
              <a:rPr lang="ko-KR" altLang="en-US" smtClean="0"/>
              <a:t>결국 전체 병상 공급 중 공공병상의 비중이 급격히 감소하는 결과가 나타났다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9625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49A09-9E23-48EE-9B97-FE728B6BF8C1}" type="slidenum">
              <a:rPr lang="ko-KR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67461-2F26-4C57-9A34-DB72C24AFDFC}" type="slidenum">
              <a:rPr lang="ko-KR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불행히도 우리 사회는 </a:t>
            </a:r>
            <a:r>
              <a:rPr lang="en-US" altLang="ko-KR" smtClean="0"/>
              <a:t>–</a:t>
            </a:r>
            <a:r>
              <a:rPr lang="ko-KR" altLang="en-US" smtClean="0"/>
              <a:t>정부뿐 아니라 시민사회에서도</a:t>
            </a:r>
            <a:r>
              <a:rPr lang="en-US" altLang="ko-KR" smtClean="0"/>
              <a:t>-</a:t>
            </a:r>
            <a:r>
              <a:rPr lang="ko-KR" altLang="en-US" smtClean="0"/>
              <a:t> 보건의료의 공공재정과 공공공급이 하나의 패키지라는 인식이 부족하다</a:t>
            </a:r>
            <a:r>
              <a:rPr lang="en-US" altLang="ko-KR" smtClean="0"/>
              <a:t>. </a:t>
            </a:r>
            <a:r>
              <a:rPr lang="ko-KR" altLang="en-US" smtClean="0"/>
              <a:t>두 체계의 모순에 대한 통일된 문제 의식이 없기 때문에 정책당국자</a:t>
            </a:r>
            <a:r>
              <a:rPr lang="en-US" altLang="ko-KR" smtClean="0"/>
              <a:t>, </a:t>
            </a:r>
            <a:r>
              <a:rPr lang="ko-KR" altLang="en-US" smtClean="0"/>
              <a:t>보건의료계</a:t>
            </a:r>
            <a:r>
              <a:rPr lang="en-US" altLang="ko-KR" smtClean="0"/>
              <a:t>, </a:t>
            </a:r>
            <a:r>
              <a:rPr lang="ko-KR" altLang="en-US" smtClean="0"/>
              <a:t>사회운동들이 모두 </a:t>
            </a:r>
            <a:r>
              <a:rPr lang="en-US" altLang="ko-KR" smtClean="0"/>
              <a:t>‘</a:t>
            </a:r>
            <a:r>
              <a:rPr lang="ko-KR" altLang="en-US" smtClean="0"/>
              <a:t>모순된 구조와 모순된 정책 방향을 모순으로 인식하지 못하고 있었던 것</a:t>
            </a:r>
            <a:r>
              <a:rPr lang="en-US" altLang="ko-KR" smtClean="0"/>
              <a:t>’</a:t>
            </a:r>
            <a:r>
              <a:rPr lang="ko-KR" altLang="en-US" smtClean="0"/>
              <a:t>이다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병원의 형식적 비영리성과 내용적 영리성에 대한 사회적</a:t>
            </a:r>
            <a:r>
              <a:rPr lang="en-US" altLang="ko-KR" smtClean="0"/>
              <a:t>, </a:t>
            </a:r>
            <a:r>
              <a:rPr lang="ko-KR" altLang="en-US" smtClean="0"/>
              <a:t>정책적 용인이 매우 오래 지속되었고 이를 당연시 하게 되었다</a:t>
            </a:r>
            <a:r>
              <a:rPr lang="en-US" altLang="ko-KR" smtClean="0"/>
              <a:t>. </a:t>
            </a:r>
            <a:r>
              <a:rPr lang="ko-KR" altLang="en-US" smtClean="0"/>
              <a:t>그러나</a:t>
            </a:r>
            <a:r>
              <a:rPr lang="en-US" altLang="ko-KR" smtClean="0"/>
              <a:t> </a:t>
            </a:r>
            <a:r>
              <a:rPr lang="ko-KR" altLang="en-US" smtClean="0"/>
              <a:t>이제 </a:t>
            </a:r>
            <a:r>
              <a:rPr lang="en-US" altLang="ko-KR" smtClean="0"/>
              <a:t>‘</a:t>
            </a:r>
            <a:r>
              <a:rPr lang="ko-KR" altLang="en-US" smtClean="0"/>
              <a:t>영리</a:t>
            </a:r>
            <a:r>
              <a:rPr lang="en-US" altLang="ko-KR" smtClean="0"/>
              <a:t>’</a:t>
            </a:r>
            <a:r>
              <a:rPr lang="ko-KR" altLang="en-US" smtClean="0"/>
              <a:t> 또는 </a:t>
            </a:r>
            <a:r>
              <a:rPr lang="en-US" altLang="ko-KR" smtClean="0"/>
              <a:t>‘</a:t>
            </a:r>
            <a:r>
              <a:rPr lang="ko-KR" altLang="en-US" smtClean="0"/>
              <a:t>비영리</a:t>
            </a:r>
            <a:r>
              <a:rPr lang="en-US" altLang="ko-KR" smtClean="0"/>
              <a:t>’</a:t>
            </a:r>
            <a:r>
              <a:rPr lang="ko-KR" altLang="en-US" smtClean="0"/>
              <a:t> 둘 중의 하나로 통일해야 하는 시점에 도달하게 되었다</a:t>
            </a:r>
            <a:r>
              <a:rPr lang="en-US" altLang="ko-KR" smtClean="0"/>
              <a:t>. </a:t>
            </a:r>
            <a:r>
              <a:rPr lang="ko-KR" altLang="en-US" smtClean="0"/>
              <a:t>보수세력은 </a:t>
            </a:r>
            <a:r>
              <a:rPr lang="en-US" altLang="ko-KR" smtClean="0"/>
              <a:t>‘</a:t>
            </a:r>
            <a:r>
              <a:rPr lang="ko-KR" altLang="en-US" smtClean="0"/>
              <a:t>영리</a:t>
            </a:r>
            <a:r>
              <a:rPr lang="en-US" altLang="ko-KR" smtClean="0"/>
              <a:t>’</a:t>
            </a:r>
            <a:r>
              <a:rPr lang="ko-KR" altLang="en-US" smtClean="0"/>
              <a:t>로 통일하고자 하며</a:t>
            </a:r>
            <a:r>
              <a:rPr lang="en-US" altLang="ko-KR" smtClean="0"/>
              <a:t>,</a:t>
            </a:r>
            <a:r>
              <a:rPr lang="ko-KR" altLang="en-US" smtClean="0"/>
              <a:t> 진보세력은 </a:t>
            </a:r>
            <a:r>
              <a:rPr lang="en-US" altLang="ko-KR" smtClean="0"/>
              <a:t>‘</a:t>
            </a:r>
            <a:r>
              <a:rPr lang="ko-KR" altLang="en-US" smtClean="0"/>
              <a:t>비영리</a:t>
            </a:r>
            <a:r>
              <a:rPr lang="en-US" altLang="ko-KR" smtClean="0"/>
              <a:t>’</a:t>
            </a:r>
            <a:r>
              <a:rPr lang="ko-KR" altLang="en-US" smtClean="0"/>
              <a:t>로</a:t>
            </a:r>
            <a:r>
              <a:rPr lang="en-US" altLang="ko-KR" smtClean="0"/>
              <a:t> </a:t>
            </a:r>
            <a:r>
              <a:rPr lang="ko-KR" altLang="en-US" smtClean="0"/>
              <a:t>통일하고자 하는 세력 간 충돌이 일어나고 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결국 현재 상황은 </a:t>
            </a:r>
            <a:r>
              <a:rPr lang="en-US" altLang="ko-KR" smtClean="0"/>
              <a:t>‘</a:t>
            </a:r>
            <a:r>
              <a:rPr lang="ko-KR" altLang="en-US" smtClean="0"/>
              <a:t>공공재정과 민간공급이라는 구조적 모순</a:t>
            </a:r>
            <a:r>
              <a:rPr lang="en-US" altLang="ko-KR" smtClean="0"/>
              <a:t>’</a:t>
            </a:r>
            <a:r>
              <a:rPr lang="ko-KR" altLang="en-US" smtClean="0"/>
              <a:t>과 </a:t>
            </a:r>
            <a:r>
              <a:rPr lang="en-US" altLang="ko-KR" smtClean="0"/>
              <a:t>‘</a:t>
            </a:r>
            <a:r>
              <a:rPr lang="ko-KR" altLang="en-US" smtClean="0"/>
              <a:t>병원의 영리적 실체와 비영리적 형식의 충돌</a:t>
            </a:r>
            <a:r>
              <a:rPr lang="en-US" altLang="ko-KR" smtClean="0"/>
              <a:t>’</a:t>
            </a:r>
            <a:r>
              <a:rPr lang="ko-KR" altLang="en-US" smtClean="0"/>
              <a:t>을 명확히 인식하지는 못하더라고 이를 해결해야 할 필요성에서 상반되는 운동이 발생하고 있는 것이다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10035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A95DD-2FA3-4A68-AAF2-D8A1B5ED6B40}" type="slidenum">
              <a:rPr lang="ko-KR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진보진영은 </a:t>
            </a:r>
            <a:r>
              <a:rPr lang="en-US" altLang="ko-KR" smtClean="0"/>
              <a:t>‘</a:t>
            </a:r>
            <a:r>
              <a:rPr lang="ko-KR" altLang="en-US" smtClean="0"/>
              <a:t>획기적 보장성 강화</a:t>
            </a:r>
            <a:r>
              <a:rPr lang="en-US" altLang="ko-KR" smtClean="0"/>
              <a:t>’</a:t>
            </a:r>
            <a:r>
              <a:rPr lang="ko-KR" altLang="en-US" smtClean="0"/>
              <a:t>와 </a:t>
            </a:r>
            <a:r>
              <a:rPr lang="en-US" altLang="ko-KR" smtClean="0"/>
              <a:t>‘</a:t>
            </a:r>
            <a:r>
              <a:rPr lang="ko-KR" altLang="en-US" smtClean="0"/>
              <a:t>공공보건의료의 강화</a:t>
            </a:r>
            <a:r>
              <a:rPr lang="en-US" altLang="ko-KR" smtClean="0"/>
              <a:t>’</a:t>
            </a:r>
            <a:r>
              <a:rPr lang="ko-KR" altLang="en-US" smtClean="0"/>
              <a:t>를 목표로</a:t>
            </a:r>
            <a:r>
              <a:rPr lang="en-US" altLang="ko-KR" smtClean="0"/>
              <a:t>,</a:t>
            </a:r>
            <a:r>
              <a:rPr lang="ko-KR" altLang="en-US" smtClean="0"/>
              <a:t> 보수진영은 </a:t>
            </a:r>
            <a:r>
              <a:rPr lang="en-US" altLang="ko-KR" smtClean="0"/>
              <a:t>‘</a:t>
            </a:r>
            <a:r>
              <a:rPr lang="ko-KR" altLang="en-US" smtClean="0"/>
              <a:t>영리법인</a:t>
            </a:r>
            <a:r>
              <a:rPr lang="en-US" altLang="ko-KR" smtClean="0"/>
              <a:t>’</a:t>
            </a:r>
            <a:r>
              <a:rPr lang="ko-KR" altLang="en-US" smtClean="0"/>
              <a:t>과 </a:t>
            </a:r>
            <a:r>
              <a:rPr lang="en-US" altLang="ko-KR" smtClean="0"/>
              <a:t>‘</a:t>
            </a:r>
            <a:r>
              <a:rPr lang="ko-KR" altLang="en-US" smtClean="0"/>
              <a:t>민간의료보험의 강화</a:t>
            </a:r>
            <a:r>
              <a:rPr lang="en-US" altLang="ko-KR" smtClean="0"/>
              <a:t>’</a:t>
            </a:r>
            <a:r>
              <a:rPr lang="ko-KR" altLang="en-US" smtClean="0"/>
              <a:t>를 목표로 하는 개혁을 추구하고 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이것이 현재 출동하고 있는 두 방향의 개혁의 실체라고 할 수 있다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10240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72664-D9D2-4E80-A0D7-C3EA7805386F}" type="slidenum">
              <a:rPr lang="ko-KR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진보적 해결책을 실행하기 위해서는 진보적 보건의료 담론의 형성과 전파가 필요하다</a:t>
            </a:r>
            <a:r>
              <a:rPr lang="en-US" altLang="ko-KR" smtClean="0"/>
              <a:t>. </a:t>
            </a:r>
            <a:r>
              <a:rPr lang="ko-KR" altLang="en-US" smtClean="0"/>
              <a:t>현재 진보적 보건의료  해결책을 모든 진보 언론이나 단체가 이해하고 있다면 오산이다</a:t>
            </a:r>
            <a:r>
              <a:rPr lang="en-US" altLang="ko-KR" smtClean="0"/>
              <a:t>. </a:t>
            </a:r>
            <a:r>
              <a:rPr lang="ko-KR" altLang="en-US" smtClean="0"/>
              <a:t>대부분의 경우 무상의료를 주장하면 찬성하지만</a:t>
            </a:r>
            <a:r>
              <a:rPr lang="en-US" altLang="ko-KR" smtClean="0"/>
              <a:t>, </a:t>
            </a:r>
            <a:r>
              <a:rPr lang="ko-KR" altLang="en-US" smtClean="0"/>
              <a:t>이를 위해 건강보험료를 </a:t>
            </a:r>
            <a:r>
              <a:rPr lang="en-US" altLang="ko-KR" smtClean="0"/>
              <a:t>50% </a:t>
            </a:r>
            <a:r>
              <a:rPr lang="ko-KR" altLang="en-US" smtClean="0"/>
              <a:t>올리자고 하면 반대하는 것이 현실이다</a:t>
            </a:r>
            <a:r>
              <a:rPr lang="en-US" altLang="ko-KR" smtClean="0"/>
              <a:t>. </a:t>
            </a:r>
            <a:r>
              <a:rPr lang="ko-KR" altLang="en-US" smtClean="0"/>
              <a:t>공공의료  </a:t>
            </a:r>
            <a:r>
              <a:rPr lang="en-US" altLang="ko-KR" smtClean="0"/>
              <a:t>30% </a:t>
            </a:r>
            <a:r>
              <a:rPr lang="ko-KR" altLang="en-US" smtClean="0"/>
              <a:t>확충이 가지는 의미도 제대로 이해하지 못하고 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진보진영 전체 입장에서 본다면 보건의료의 우선순위는 그리 높은 편이 아니다</a:t>
            </a:r>
            <a:r>
              <a:rPr lang="en-US" altLang="ko-KR" smtClean="0"/>
              <a:t>. </a:t>
            </a:r>
            <a:r>
              <a:rPr lang="ko-KR" altLang="en-US" smtClean="0"/>
              <a:t>공교육과 공공의료만 비교해보더라도 대부분의 사람들이 교육 쪽에 더 많은 관심을 기울이고 있는 것이 사실이다</a:t>
            </a:r>
            <a:r>
              <a:rPr lang="en-US" altLang="ko-KR" smtClean="0"/>
              <a:t>. 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그러나 보건의료 분야가 인간의 보편적 건강권을 다룬다는 관점에서 보면 그야말로 진보적 가치를 드러낼 수 있는 가장 중요한 주제 중 하나이기도 하다</a:t>
            </a:r>
            <a:r>
              <a:rPr lang="en-US" altLang="ko-KR" smtClean="0"/>
              <a:t>. </a:t>
            </a:r>
            <a:r>
              <a:rPr lang="ko-KR" altLang="en-US" smtClean="0"/>
              <a:t>진보세력 안에서의 담론의 전파와 공유가 무엇보다 중요하다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ko-KR" altLang="en-US" smtClean="0"/>
          </a:p>
        </p:txBody>
      </p:sp>
      <p:sp>
        <p:nvSpPr>
          <p:cNvPr id="10445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CDFE3-A85E-4E07-94D7-3904065C2C2D}" type="slidenum">
              <a:rPr lang="ko-KR" altLang="en-US" smtClean="0"/>
              <a:pPr/>
              <a:t>44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결국</a:t>
            </a:r>
            <a:r>
              <a:rPr lang="en-US" altLang="ko-KR" smtClean="0"/>
              <a:t>, </a:t>
            </a:r>
            <a:r>
              <a:rPr lang="ko-KR" altLang="en-US" smtClean="0"/>
              <a:t>보건의료재정과 보건의료 공급체계에서 영리든 비영리든 하나로 통합하려는 힘이 충돌하고 있는 현 시점에서 각 사안을 별개로 보는 것이 아니라 두 가지 모두를 </a:t>
            </a:r>
            <a:r>
              <a:rPr lang="en-US" altLang="ko-KR" smtClean="0"/>
              <a:t>‘</a:t>
            </a:r>
            <a:r>
              <a:rPr lang="ko-KR" altLang="en-US" smtClean="0"/>
              <a:t>패키지</a:t>
            </a:r>
            <a:r>
              <a:rPr lang="en-US" altLang="ko-KR" smtClean="0"/>
              <a:t>’</a:t>
            </a:r>
            <a:r>
              <a:rPr lang="ko-KR" altLang="en-US" smtClean="0"/>
              <a:t>로 강화하는 방식으로 대응해야만 진보적 가치가 승리할 수가 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건강보험 재정을 확충함으로써 민간보험이 파고들 시장을 줄이고</a:t>
            </a:r>
            <a:r>
              <a:rPr lang="en-US" altLang="ko-KR" smtClean="0"/>
              <a:t>, </a:t>
            </a:r>
            <a:r>
              <a:rPr lang="ko-KR" altLang="en-US" smtClean="0"/>
              <a:t>보건의료 공급체계의 공공 비중을 높임으로써 영리성을 지닌 영리의료법인의 대두를 막아내는 두 가지 전략이 동시에 시행되어야 한다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6F7F7-D7CF-4960-95F8-3EFA5F85D13E}" type="slidenum">
              <a:rPr lang="ko-KR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민간의료보험의 가입율은 </a:t>
            </a:r>
            <a:r>
              <a:rPr lang="en-US" altLang="ko-KR" smtClean="0"/>
              <a:t>63.2%</a:t>
            </a:r>
            <a:r>
              <a:rPr lang="ko-KR" altLang="en-US" smtClean="0"/>
              <a:t>에 달한다</a:t>
            </a:r>
            <a:r>
              <a:rPr lang="en-US" altLang="ko-KR" smtClean="0"/>
              <a:t>. 100</a:t>
            </a:r>
            <a:r>
              <a:rPr lang="ko-KR" altLang="en-US" smtClean="0"/>
              <a:t>만원 미만의 소득자도 </a:t>
            </a:r>
            <a:r>
              <a:rPr lang="en-US" altLang="ko-KR" smtClean="0"/>
              <a:t>37.!%</a:t>
            </a:r>
            <a:r>
              <a:rPr lang="ko-KR" altLang="en-US" smtClean="0"/>
              <a:t>나 가입하고 있음은 주목할 만하다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그러나 가입자 </a:t>
            </a:r>
            <a:r>
              <a:rPr lang="en-US" altLang="ko-KR" smtClean="0"/>
              <a:t>1</a:t>
            </a:r>
            <a:r>
              <a:rPr lang="ko-KR" altLang="en-US" smtClean="0"/>
              <a:t>인당 월평균 보험료는 </a:t>
            </a:r>
            <a:r>
              <a:rPr lang="en-US" altLang="ko-KR" smtClean="0"/>
              <a:t>12</a:t>
            </a:r>
            <a:r>
              <a:rPr lang="ko-KR" altLang="en-US" smtClean="0"/>
              <a:t>만원으로 건보료의 </a:t>
            </a:r>
            <a:r>
              <a:rPr lang="en-US" altLang="ko-KR" smtClean="0"/>
              <a:t>2</a:t>
            </a:r>
            <a:r>
              <a:rPr lang="ko-KR" altLang="en-US" smtClean="0"/>
              <a:t>배</a:t>
            </a:r>
            <a:r>
              <a:rPr lang="en-US" altLang="ko-KR" smtClean="0"/>
              <a:t>, </a:t>
            </a:r>
            <a:r>
              <a:rPr lang="ko-KR" altLang="en-US" smtClean="0"/>
              <a:t>본인부담 보험료의 </a:t>
            </a:r>
            <a:r>
              <a:rPr lang="en-US" altLang="ko-KR" smtClean="0"/>
              <a:t>4</a:t>
            </a:r>
            <a:r>
              <a:rPr lang="ko-KR" altLang="en-US" smtClean="0"/>
              <a:t>배에 달한다</a:t>
            </a:r>
            <a:r>
              <a:rPr lang="en-US" altLang="ko-KR" smtClean="0"/>
              <a:t>. </a:t>
            </a:r>
            <a:r>
              <a:rPr lang="ko-KR" altLang="en-US" smtClean="0"/>
              <a:t>그러나 지급률은 현저히 떨어진다</a:t>
            </a:r>
            <a:r>
              <a:rPr lang="en-US" altLang="ko-KR" smtClean="0"/>
              <a:t>. </a:t>
            </a:r>
            <a:r>
              <a:rPr lang="ko-KR" altLang="en-US" smtClean="0"/>
              <a:t> 결국 국민부담의 효율성은 매우 떨어진다고 할 수 있다</a:t>
            </a:r>
            <a:r>
              <a:rPr lang="en-US" altLang="ko-KR" smtClean="0"/>
              <a:t>. </a:t>
            </a:r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10854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10FC4-49A9-4DF8-BC18-33E3072510A4}" type="slidenum">
              <a:rPr lang="ko-KR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한국 사회에서 공공병원이 가져야 할 핵심적인 임무는 </a:t>
            </a:r>
            <a:r>
              <a:rPr lang="en-US" altLang="ko-KR" smtClean="0"/>
              <a:t>‘</a:t>
            </a:r>
            <a:r>
              <a:rPr lang="ko-KR" altLang="en-US" smtClean="0"/>
              <a:t>빈민진료</a:t>
            </a:r>
            <a:r>
              <a:rPr lang="en-US" altLang="ko-KR" smtClean="0"/>
              <a:t>’</a:t>
            </a:r>
            <a:r>
              <a:rPr lang="ko-KR" altLang="en-US" smtClean="0"/>
              <a:t>가 아니라 </a:t>
            </a:r>
            <a:r>
              <a:rPr lang="en-US" altLang="ko-KR" smtClean="0"/>
              <a:t>‘</a:t>
            </a:r>
            <a:r>
              <a:rPr lang="ko-KR" altLang="en-US" smtClean="0"/>
              <a:t>적정진료</a:t>
            </a:r>
            <a:r>
              <a:rPr lang="en-US" altLang="ko-KR" smtClean="0"/>
              <a:t>’</a:t>
            </a:r>
            <a:r>
              <a:rPr lang="ko-KR" altLang="en-US" smtClean="0"/>
              <a:t>이다</a:t>
            </a:r>
            <a:r>
              <a:rPr lang="en-US" altLang="ko-KR" smtClean="0"/>
              <a:t>. </a:t>
            </a:r>
            <a:r>
              <a:rPr lang="ko-KR" altLang="en-US" smtClean="0"/>
              <a:t>사실상의 영리기관인 민간병원 이 지배하는 한국의 보건의료에서 공공병원은 </a:t>
            </a:r>
            <a:r>
              <a:rPr lang="en-US" altLang="ko-KR" smtClean="0"/>
              <a:t>‘</a:t>
            </a:r>
            <a:r>
              <a:rPr lang="ko-KR" altLang="en-US" smtClean="0"/>
              <a:t>교과서적인 진료</a:t>
            </a:r>
            <a:r>
              <a:rPr lang="en-US" altLang="ko-KR" smtClean="0"/>
              <a:t>’</a:t>
            </a:r>
            <a:r>
              <a:rPr lang="ko-KR" altLang="en-US" smtClean="0"/>
              <a:t>를 수행하는 의료기관이 되어야 하고 시장에 영향력을 행사할 만큼의 지분이 필요하다</a:t>
            </a:r>
            <a:r>
              <a:rPr lang="en-US" altLang="ko-KR" smtClean="0"/>
              <a:t>. </a:t>
            </a:r>
            <a:r>
              <a:rPr lang="ko-KR" altLang="en-US" smtClean="0"/>
              <a:t>그 최저선이 </a:t>
            </a:r>
            <a:r>
              <a:rPr lang="en-US" altLang="ko-KR" smtClean="0"/>
              <a:t>‘</a:t>
            </a:r>
            <a:r>
              <a:rPr lang="ko-KR" altLang="en-US" smtClean="0"/>
              <a:t>공공병원 </a:t>
            </a:r>
            <a:r>
              <a:rPr lang="en-US" altLang="ko-KR" smtClean="0"/>
              <a:t>30%’</a:t>
            </a:r>
            <a:r>
              <a:rPr lang="ko-KR" altLang="en-US" smtClean="0"/>
              <a:t>였던 것이다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개발도상국처럼 과소진료가 문제되는 나라에서 공공병원은 진료비를 늘리겠지만</a:t>
            </a:r>
            <a:r>
              <a:rPr lang="en-US" altLang="ko-KR" smtClean="0"/>
              <a:t>, </a:t>
            </a:r>
            <a:r>
              <a:rPr lang="ko-KR" altLang="en-US" smtClean="0"/>
              <a:t>과잉진료가 문제되는 한국에서 적정진료는 곧 진료비의 절감을 의미한다</a:t>
            </a:r>
            <a:r>
              <a:rPr lang="en-US" altLang="ko-KR" smtClean="0"/>
              <a:t>. </a:t>
            </a:r>
            <a:r>
              <a:rPr lang="ko-KR" altLang="en-US" smtClean="0"/>
              <a:t>과잉진료에 대해 적정진료는 질적 수준의 향상을 의미하기도 한다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이로서 공공병원은 공공재원과 짝을 이루는 것이다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보건소는 주로 질병관리와 건강증진을 담당한다</a:t>
            </a:r>
            <a:r>
              <a:rPr lang="en-US" altLang="ko-KR" smtClean="0"/>
              <a:t>. </a:t>
            </a:r>
            <a:r>
              <a:rPr lang="ko-KR" altLang="en-US" smtClean="0"/>
              <a:t>그러나 </a:t>
            </a:r>
            <a:r>
              <a:rPr lang="en-US" altLang="ko-KR" smtClean="0"/>
              <a:t>1</a:t>
            </a:r>
            <a:r>
              <a:rPr lang="ko-KR" altLang="en-US" smtClean="0"/>
              <a:t>차 진료를 담당하여 </a:t>
            </a:r>
            <a:r>
              <a:rPr lang="en-US" altLang="ko-KR" smtClean="0"/>
              <a:t>‘</a:t>
            </a:r>
            <a:r>
              <a:rPr lang="ko-KR" altLang="en-US" smtClean="0"/>
              <a:t>공공의원</a:t>
            </a:r>
            <a:r>
              <a:rPr lang="en-US" altLang="ko-KR" smtClean="0"/>
              <a:t>’</a:t>
            </a:r>
            <a:r>
              <a:rPr lang="ko-KR" altLang="en-US" smtClean="0"/>
              <a:t>으로서의 일정한 역할을 동시에 해야 한다</a:t>
            </a:r>
            <a:r>
              <a:rPr lang="en-US" altLang="ko-KR" smtClean="0"/>
              <a:t>. </a:t>
            </a:r>
            <a:r>
              <a:rPr lang="ko-KR" altLang="en-US" smtClean="0"/>
              <a:t>세계적으로 </a:t>
            </a:r>
            <a:r>
              <a:rPr lang="en-US" altLang="ko-KR" smtClean="0"/>
              <a:t>1</a:t>
            </a:r>
            <a:r>
              <a:rPr lang="ko-KR" altLang="en-US" smtClean="0"/>
              <a:t>차 의료기관은 주로 민간기관이지만 전적으로 민간만이 담당해야 하는 것은 아니다</a:t>
            </a:r>
            <a:r>
              <a:rPr lang="en-US" altLang="ko-KR" smtClean="0"/>
              <a:t>. </a:t>
            </a:r>
            <a:r>
              <a:rPr lang="ko-KR" altLang="en-US" smtClean="0"/>
              <a:t>일정한 공공시설을 혼재시키는 것이 더 보편적이다</a:t>
            </a:r>
            <a:r>
              <a:rPr lang="en-US" altLang="ko-KR" smtClean="0"/>
              <a:t>. </a:t>
            </a:r>
            <a:r>
              <a:rPr lang="ko-KR" altLang="en-US" smtClean="0"/>
              <a:t>한국과 같이 </a:t>
            </a:r>
            <a:r>
              <a:rPr lang="en-US" altLang="ko-KR" smtClean="0"/>
              <a:t>1</a:t>
            </a:r>
            <a:r>
              <a:rPr lang="ko-KR" altLang="en-US" smtClean="0"/>
              <a:t>차 의료에서  민간기관이 압도적 절대다수인 나라에서는 도시지역 보건지소를 다수 설립하고 진료를 담당하게 하는 것이 더욱 중요하다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11059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D5EDE-ABCD-40E3-A7E6-BE5B822B22D9}" type="slidenum">
              <a:rPr lang="ko-KR" altLang="en-US" smtClean="0"/>
              <a:pPr/>
              <a:t>47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공공병원인 국립대 병원은 같은 중증도의 질병에 대해 훨씬 저렴한 비용으로 환자를 진료하고 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11264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DA4DF-4279-4855-92CB-9503557F2802}" type="slidenum">
              <a:rPr lang="ko-KR" altLang="en-US" smtClean="0"/>
              <a:pPr/>
              <a:t>48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국립대 병원은 사립대 병원에 비해 더 많은 의료급여 환자를 진료하고 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1469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2C112-4B24-4689-9333-733EECA7037D}" type="slidenum">
              <a:rPr lang="ko-KR" altLang="en-US" smtClean="0"/>
              <a:pPr/>
              <a:t>49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895350" y="3295650"/>
            <a:ext cx="8023225" cy="30749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우리나라 보건의료공급체계의 첫 번째 모순은 의사가 병원을 소유하고 있다는 것이다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한국에서는 병원은 기본적으로 의사가 설립하게 되어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일부 특수한 목적의 병원을 제외한다면 대부분의 병원을 의사가 설립한 것이다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그러나 의사가 병원을 설립하는 제도는 세계적으로 보편적인 것이 아니다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오히려 일본</a:t>
            </a:r>
            <a:r>
              <a:rPr lang="en-US" altLang="ko-KR" sz="1000" smtClean="0"/>
              <a:t>-</a:t>
            </a:r>
            <a:r>
              <a:rPr lang="ko-KR" altLang="en-US" sz="1000" smtClean="0"/>
              <a:t>한국</a:t>
            </a:r>
            <a:r>
              <a:rPr lang="en-US" altLang="ko-KR" sz="1000" smtClean="0"/>
              <a:t>-</a:t>
            </a:r>
            <a:r>
              <a:rPr lang="ko-KR" altLang="en-US" sz="1000" smtClean="0"/>
              <a:t>대만 등 동아시아 지역만의 독특한 특징이다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이는 메이지 유신 시기 만들어진 일본의 서양의료 제도에서부터 비롯된 것이며</a:t>
            </a:r>
            <a:r>
              <a:rPr lang="en-US" altLang="ko-KR" sz="1000" smtClean="0"/>
              <a:t>,</a:t>
            </a:r>
            <a:r>
              <a:rPr lang="ko-KR" altLang="en-US" sz="1000" smtClean="0"/>
              <a:t> 일본</a:t>
            </a:r>
            <a:r>
              <a:rPr lang="en-US" altLang="ko-KR" sz="1000" smtClean="0"/>
              <a:t>-</a:t>
            </a:r>
            <a:r>
              <a:rPr lang="ko-KR" altLang="en-US" sz="1000" smtClean="0"/>
              <a:t>한국</a:t>
            </a:r>
            <a:r>
              <a:rPr lang="en-US" altLang="ko-KR" sz="1000" smtClean="0"/>
              <a:t>-</a:t>
            </a:r>
            <a:r>
              <a:rPr lang="ko-KR" altLang="en-US" sz="1000" smtClean="0"/>
              <a:t>대만은 일본의 식민지 지배를 통해 유사한 의료제도를 공유하게 되었다</a:t>
            </a:r>
            <a:r>
              <a:rPr lang="en-US" altLang="ko-KR" sz="1000" smtClean="0"/>
              <a:t>.</a:t>
            </a:r>
            <a:r>
              <a:rPr lang="ko-KR" altLang="en-US" sz="1000" smtClean="0"/>
              <a:t> </a:t>
            </a: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서양의 경우는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국가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나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사회</a:t>
            </a:r>
            <a:r>
              <a:rPr lang="en-US" altLang="ko-KR" sz="1000" smtClean="0"/>
              <a:t>’</a:t>
            </a:r>
            <a:r>
              <a:rPr lang="ko-KR" altLang="en-US" sz="1000" smtClean="0"/>
              <a:t>가 병원을 설립하는 것이 일반적이며</a:t>
            </a:r>
            <a:r>
              <a:rPr lang="en-US" altLang="ko-KR" sz="1000" smtClean="0"/>
              <a:t> </a:t>
            </a:r>
            <a:r>
              <a:rPr lang="ko-KR" altLang="en-US" sz="1000" smtClean="0"/>
              <a:t>의사들이 병원을 설립하는 경우는 찾아볼 수 없다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의사들은 보통 의원만을  설립하여 운영한다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의사가 병원을 직접 설립하고 운영하는 한국에서는 이들이 병원을 소유하고 지배한다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보통 의원을 설립한 의사가 자본을 축적해가면서 의원 중 일부가 병원</a:t>
            </a:r>
            <a:r>
              <a:rPr lang="en-US" altLang="ko-KR" sz="1000" smtClean="0"/>
              <a:t>(20-100</a:t>
            </a:r>
            <a:r>
              <a:rPr lang="ko-KR" altLang="en-US" sz="1000" smtClean="0"/>
              <a:t>병상</a:t>
            </a:r>
            <a:r>
              <a:rPr lang="en-US" altLang="ko-KR" sz="1000" smtClean="0"/>
              <a:t>), </a:t>
            </a:r>
            <a:r>
              <a:rPr lang="ko-KR" altLang="en-US" sz="1000" smtClean="0"/>
              <a:t>종합병원</a:t>
            </a:r>
            <a:r>
              <a:rPr lang="en-US" altLang="ko-KR" sz="1000" smtClean="0"/>
              <a:t>(100</a:t>
            </a:r>
            <a:r>
              <a:rPr lang="ko-KR" altLang="en-US" sz="1000" smtClean="0"/>
              <a:t>병상 이상</a:t>
            </a:r>
            <a:r>
              <a:rPr lang="en-US" altLang="ko-KR" sz="1000" smtClean="0"/>
              <a:t>), </a:t>
            </a:r>
            <a:r>
              <a:rPr lang="ko-KR" altLang="en-US" sz="1000" smtClean="0"/>
              <a:t>대학병원으로 성장해 간다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대다수의 병원은 이렇게 자본이 축적되어가는 중간단계에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 </a:t>
            </a: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</a:t>
            </a:r>
            <a:r>
              <a:rPr lang="ko-KR" altLang="en-US" sz="1000" smtClean="0"/>
              <a:t>이로 인해 한국의 병원은 기업적 성격을 가지며</a:t>
            </a:r>
            <a:r>
              <a:rPr lang="en-US" altLang="ko-KR" sz="1000" smtClean="0"/>
              <a:t>, </a:t>
            </a:r>
            <a:r>
              <a:rPr lang="ko-KR" altLang="en-US" sz="1000" smtClean="0"/>
              <a:t>특히 개인 기업적 성격이 강하다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개인병원은 물론 법인병원이라 할 지라도 개인지배적 성격이 유지된다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병원은 법적으로는 비영리로 규정되어 있으나 실제로는 영리적인 기업의 성격을 가지고 있다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en-US" altLang="ko-KR" sz="1000" smtClean="0"/>
              <a:t> </a:t>
            </a:r>
            <a:r>
              <a:rPr lang="ko-KR" altLang="en-US" sz="1000" smtClean="0"/>
              <a:t>이러한 제도로 인해 한국 의사들은 의료전문가일 뿐 아니라 자본가적인 성격을 동시에 가지고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서양의 의사들이 지식인적인 성격을 강하게 가지는 것과 대조된다</a:t>
            </a:r>
            <a:r>
              <a:rPr lang="en-US" altLang="ko-KR" sz="1000" smtClean="0"/>
              <a:t>.  </a:t>
            </a:r>
            <a:r>
              <a:rPr lang="ko-KR" altLang="en-US" sz="1000" smtClean="0"/>
              <a:t>  </a:t>
            </a:r>
            <a:endParaRPr lang="en-US" altLang="ko-KR" sz="1000" smtClean="0"/>
          </a:p>
        </p:txBody>
      </p:sp>
      <p:sp>
        <p:nvSpPr>
          <p:cNvPr id="2457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AFDD2-A8A6-4C01-89FC-AD8F2A4F91C4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지방의료원은 동일한 규모의 민간병원보다 높은 질적 수준을 보이고 있다</a:t>
            </a:r>
            <a:r>
              <a:rPr lang="en-US" altLang="ko-KR" smtClean="0"/>
              <a:t>. </a:t>
            </a:r>
            <a:r>
              <a:rPr lang="ko-KR" altLang="en-US" smtClean="0"/>
              <a:t>이는 공공병원의 질이 떨어진다는 상식을 뒤엎는 조사 결과이다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11673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A990A-1DBB-4AE8-AEF5-8B2D21FA32C7}" type="slidenum">
              <a:rPr lang="ko-KR" altLang="en-US" smtClean="0"/>
              <a:pPr/>
              <a:t>50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최근 신축되는 공공병원들은 매우 훌륭한 시설을 가지고 있다</a:t>
            </a:r>
            <a:r>
              <a:rPr lang="en-US" altLang="ko-KR" smtClean="0"/>
              <a:t>. </a:t>
            </a:r>
            <a:r>
              <a:rPr lang="ko-KR" altLang="en-US" smtClean="0"/>
              <a:t>과거의 낙후된 공공병원 개념을 넘어서고 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</a:p>
        </p:txBody>
      </p:sp>
      <p:sp>
        <p:nvSpPr>
          <p:cNvPr id="11878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FCF90-3C51-4806-ADD2-4DAC741A5203}" type="slidenum">
              <a:rPr lang="ko-KR" altLang="en-US" smtClean="0"/>
              <a:pPr/>
              <a:t>51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참여정부 말기 마련된 공공성 지원 프로그램으로 최근 국립 및 사립대 병원들이 공공성 문제를 다시 보기 시작하고 있다</a:t>
            </a:r>
            <a:r>
              <a:rPr lang="en-US" altLang="ko-KR" smtClean="0"/>
              <a:t>. </a:t>
            </a:r>
            <a:r>
              <a:rPr lang="ko-KR" altLang="en-US" smtClean="0"/>
              <a:t>이는 병원의 공공성 문제에서 새로운 전기가 될 것이다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12083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66DE-44CA-4178-AAE8-6ECC6283CA9E}" type="slidenum">
              <a:rPr lang="ko-KR" altLang="en-US" smtClean="0"/>
              <a:pPr/>
              <a:t>52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이번 지방선거에서도 많은</a:t>
            </a:r>
            <a:r>
              <a:rPr lang="en-US" altLang="ko-KR" smtClean="0"/>
              <a:t> </a:t>
            </a:r>
            <a:r>
              <a:rPr lang="ko-KR" altLang="en-US" smtClean="0"/>
              <a:t>후보들이 공공병원과 보건소와 강화를 공약하였다</a:t>
            </a:r>
            <a:r>
              <a:rPr lang="en-US" altLang="ko-KR" smtClean="0"/>
              <a:t>. </a:t>
            </a:r>
            <a:r>
              <a:rPr lang="ko-KR" altLang="en-US" smtClean="0"/>
              <a:t>이 역시 과거에 보지 못했던 새로운 현상이다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대다수 민주당 당선자들이 공공보건의료 강화를 추진하고 있다 </a:t>
            </a:r>
          </a:p>
        </p:txBody>
      </p:sp>
      <p:sp>
        <p:nvSpPr>
          <p:cNvPr id="12288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2BF88-96B2-44AC-AC7E-89849C50C3A3}" type="slidenum">
              <a:rPr lang="ko-KR" altLang="en-US" smtClean="0"/>
              <a:pPr/>
              <a:t>53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성남에서는 </a:t>
            </a:r>
            <a:r>
              <a:rPr lang="en-US" altLang="ko-KR" smtClean="0"/>
              <a:t>10</a:t>
            </a:r>
            <a:r>
              <a:rPr lang="ko-KR" altLang="en-US" smtClean="0"/>
              <a:t>여 년 전부터 추진되던 시립병원의 신설이 민주당 시장의 취임으로 구체화 되고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en-US" altLang="ko-KR" smtClean="0"/>
              <a:t> </a:t>
            </a:r>
            <a:r>
              <a:rPr lang="ko-KR" altLang="en-US" smtClean="0"/>
              <a:t>대전에서도 유사한 사업이 추진되고 있다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4D263-D7E4-41F8-83FE-1CA33D78CED0}" type="slidenum">
              <a:rPr lang="ko-KR" altLang="en-US" smtClean="0"/>
              <a:pPr/>
              <a:t>54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381CC-D83B-40AC-ABDF-DD9AA3EEA967}" type="slidenum">
              <a:rPr lang="ko-KR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3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CD42C3-2161-43DF-8CE2-2D77ED1F5B78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56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1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EEA78A-3601-49F0-9F3D-34C6643F53BD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57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59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14310A-475C-4AC9-B2A2-8FF50E3125E4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58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7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92FC207-1408-47DF-87A9-E42B84DA1136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59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의료기관별 병상수의 분포를 보면 이러한 사실을 더욱 명확히 볼 수 있다</a:t>
            </a:r>
            <a:r>
              <a:rPr lang="en-US" altLang="ko-KR" smtClean="0"/>
              <a:t>. </a:t>
            </a:r>
            <a:r>
              <a:rPr lang="ko-KR" altLang="en-US" smtClean="0"/>
              <a:t>의원과 병원</a:t>
            </a:r>
            <a:r>
              <a:rPr lang="en-US" altLang="ko-KR" smtClean="0"/>
              <a:t>, 2</a:t>
            </a:r>
            <a:r>
              <a:rPr lang="ko-KR" altLang="en-US" smtClean="0"/>
              <a:t>차 병원과 </a:t>
            </a:r>
            <a:r>
              <a:rPr lang="en-US" altLang="ko-KR" smtClean="0"/>
              <a:t>3</a:t>
            </a:r>
            <a:r>
              <a:rPr lang="ko-KR" altLang="en-US" smtClean="0"/>
              <a:t>차 병원은 규모가 상당히 중첩되어 있다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이런 현상은 </a:t>
            </a:r>
            <a:r>
              <a:rPr lang="en-US" altLang="ko-KR" smtClean="0"/>
              <a:t>1, 2, 3</a:t>
            </a:r>
            <a:r>
              <a:rPr lang="ko-KR" altLang="en-US" smtClean="0"/>
              <a:t>차 의료기관이 기능과 역할 분화가 이루어지지 않는 원인이자 결과이다</a:t>
            </a:r>
            <a:r>
              <a:rPr lang="en-US" altLang="ko-KR" smtClean="0"/>
              <a:t>. </a:t>
            </a:r>
            <a:r>
              <a:rPr lang="ko-KR" altLang="en-US" smtClean="0"/>
              <a:t>의료전달체계가 정상적으로 구축되기 위해서는 절대다수의 의원은 무병상이어야 하며</a:t>
            </a:r>
            <a:r>
              <a:rPr lang="en-US" altLang="ko-KR" smtClean="0"/>
              <a:t>, 2</a:t>
            </a:r>
            <a:r>
              <a:rPr lang="ko-KR" altLang="en-US" smtClean="0"/>
              <a:t>차 병원과 </a:t>
            </a:r>
            <a:r>
              <a:rPr lang="en-US" altLang="ko-KR" smtClean="0"/>
              <a:t>3</a:t>
            </a:r>
            <a:r>
              <a:rPr lang="ko-KR" altLang="en-US" smtClean="0"/>
              <a:t>차 병원의 규모는 중첩되는 부분이 최소화되었어야 한다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  <a:r>
              <a:rPr lang="en-US" altLang="ko-KR" smtClean="0"/>
              <a:t> 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화살표는 앞서 언급한 </a:t>
            </a:r>
            <a:r>
              <a:rPr lang="en-US" altLang="ko-KR" smtClean="0"/>
              <a:t>‘</a:t>
            </a:r>
            <a:r>
              <a:rPr lang="ko-KR" altLang="en-US" smtClean="0"/>
              <a:t>의원에서 출발해서 대형병원으로 이어지는 한국 의료기관의 성장 과정</a:t>
            </a:r>
            <a:r>
              <a:rPr lang="en-US" altLang="ko-KR" smtClean="0"/>
              <a:t>’</a:t>
            </a:r>
            <a:r>
              <a:rPr lang="ko-KR" altLang="en-US" smtClean="0"/>
              <a:t>을 보여주고 있다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13731-6EF2-4B35-9825-AB3BF106291F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5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F3A76E-D683-4E03-B63D-475B90133CBD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60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3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DA9F44D-AB6F-41F4-958E-7851C65910D9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61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264AF3-5241-4B1A-B6C1-3BA13F1735C0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62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86125" y="520700"/>
            <a:ext cx="3405188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230563"/>
            <a:ext cx="7254875" cy="3073400"/>
          </a:xfrm>
          <a:noFill/>
          <a:ln/>
        </p:spPr>
        <p:txBody>
          <a:bodyPr lIns="87151" tIns="43576" rIns="87151" bIns="43576"/>
          <a:lstStyle/>
          <a:p>
            <a:pPr eaLnBrk="1" hangingPunct="1">
              <a:spcBef>
                <a:spcPct val="0"/>
              </a:spcBef>
            </a:pPr>
            <a:endParaRPr lang="nl-NL" altLang="ko-K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9699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A362BA-59AC-4D14-AEDD-D9E79E342F8C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63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7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D7B251-DA79-4930-997B-0249224B32C0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64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3795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65C295-E399-4853-88D8-3A45877AA81B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65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3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8136BA-3785-4EA6-99F4-4FA0D6E75635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66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8915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6B02EF-785B-43F0-85FC-D44C63DE16A5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67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0963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952446-C355-417C-A3B6-D363BDE4B845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68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3011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DA26AD2-4C06-484A-8EFC-BDAA1E9ADFD3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69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000" smtClean="0"/>
              <a:t>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이러한 상황에서 소규모 병원이 난립하는 것은 한국의 보건의료체계에 특별한 문제를 야기한다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병원이 외래와 특히 입원 진료를 제대로 수행하기 위해서는 방사선</a:t>
            </a:r>
            <a:r>
              <a:rPr lang="en-US" altLang="ko-KR" sz="1000" smtClean="0"/>
              <a:t>, </a:t>
            </a:r>
            <a:r>
              <a:rPr lang="ko-KR" altLang="en-US" sz="1000" smtClean="0"/>
              <a:t>임상병리</a:t>
            </a:r>
            <a:r>
              <a:rPr lang="en-US" altLang="ko-KR" sz="1000" smtClean="0"/>
              <a:t>, </a:t>
            </a:r>
            <a:r>
              <a:rPr lang="ko-KR" altLang="en-US" sz="1000" smtClean="0"/>
              <a:t>수술실 등 중앙진료시설이 필요한데 이 부분은 상당한 자본 투자가 소요된다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병원의 규모가 작을수록 생산단위당 생산비용은 높아진다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일반적으로 병원 장기비용곡선이 적정선 이하로 내려가기 위해서는 최소 약 </a:t>
            </a:r>
            <a:r>
              <a:rPr lang="en-US" altLang="ko-KR" sz="1000" smtClean="0"/>
              <a:t>300</a:t>
            </a:r>
            <a:r>
              <a:rPr lang="ko-KR" altLang="en-US" sz="1000" smtClean="0"/>
              <a:t>병상이 필요한 것으로 알려져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때문에 서양에서는 병원을 지을 때</a:t>
            </a:r>
            <a:r>
              <a:rPr lang="en-US" altLang="ko-KR" sz="1000" smtClean="0"/>
              <a:t>, </a:t>
            </a:r>
            <a:r>
              <a:rPr lang="ko-KR" altLang="en-US" sz="1000" smtClean="0"/>
              <a:t>적어도 </a:t>
            </a:r>
            <a:r>
              <a:rPr lang="en-US" altLang="ko-KR" sz="1000" smtClean="0"/>
              <a:t>300-400</a:t>
            </a:r>
            <a:r>
              <a:rPr lang="ko-KR" altLang="en-US" sz="1000" smtClean="0"/>
              <a:t>병상이 되도록 설계한다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그러나 우리나라에서는 </a:t>
            </a:r>
            <a:r>
              <a:rPr lang="en-US" altLang="ko-KR" sz="1000" smtClean="0"/>
              <a:t>300</a:t>
            </a:r>
            <a:r>
              <a:rPr lang="ko-KR" altLang="en-US" sz="1000" smtClean="0"/>
              <a:t>병상 미만의 병원이 전체 병원의 </a:t>
            </a:r>
            <a:r>
              <a:rPr lang="en-US" altLang="ko-KR" sz="1000" smtClean="0"/>
              <a:t>90.6%, </a:t>
            </a:r>
            <a:r>
              <a:rPr lang="ko-KR" altLang="en-US" sz="1000" smtClean="0"/>
              <a:t>전체 병상의 </a:t>
            </a:r>
            <a:r>
              <a:rPr lang="en-US" altLang="ko-KR" sz="1000" smtClean="0"/>
              <a:t>70.0%</a:t>
            </a:r>
            <a:r>
              <a:rPr lang="ko-KR" altLang="en-US" sz="1000" smtClean="0"/>
              <a:t>를 차지하고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중소병원의 경영난은 흔히 </a:t>
            </a:r>
            <a:r>
              <a:rPr lang="en-US" altLang="ko-KR" sz="1000" smtClean="0"/>
              <a:t>‘</a:t>
            </a:r>
            <a:r>
              <a:rPr lang="ko-KR" altLang="en-US" sz="1000" smtClean="0"/>
              <a:t>낮은 건강보험 수가</a:t>
            </a:r>
            <a:r>
              <a:rPr lang="en-US" altLang="ko-KR" sz="1000" smtClean="0"/>
              <a:t>’</a:t>
            </a:r>
            <a:r>
              <a:rPr lang="ko-KR" altLang="en-US" sz="1000" smtClean="0"/>
              <a:t>로 설명되고 있으나</a:t>
            </a:r>
            <a:r>
              <a:rPr lang="en-US" altLang="ko-KR" sz="1000" smtClean="0"/>
              <a:t>, </a:t>
            </a:r>
            <a:r>
              <a:rPr lang="ko-KR" altLang="en-US" sz="1000" smtClean="0"/>
              <a:t>근본적으로는 적정규모에 미치지 못하는 병원의 생산비용 문제인 것이다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이들 병원의 경영수지를 맞추어 주자면 건강보험 수가는 크게 올라가야 하나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이를 국민경제가 받아들이기는 어렵다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각 병원을  적정규모로 키우는 것이 훨씬 더 합리적인 대안일 것이다</a:t>
            </a:r>
            <a:r>
              <a:rPr lang="en-US" altLang="ko-KR" sz="1000" smtClean="0"/>
              <a:t>.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이들 소규모 병원이 생존하기 해서는 </a:t>
            </a:r>
            <a:r>
              <a:rPr lang="en-US" altLang="ko-KR" sz="1000" smtClean="0"/>
              <a:t>(1) </a:t>
            </a:r>
            <a:r>
              <a:rPr lang="ko-KR" altLang="en-US" sz="1000" smtClean="0"/>
              <a:t>생산비용을 줄이고</a:t>
            </a:r>
            <a:r>
              <a:rPr lang="en-US" altLang="ko-KR" sz="1000" smtClean="0"/>
              <a:t>, (2) </a:t>
            </a:r>
            <a:r>
              <a:rPr lang="ko-KR" altLang="en-US" sz="1000" smtClean="0"/>
              <a:t>매출을 늘리는 두 가지 방법이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규모가 일정한 상태에서 생산비용을 줄이기 위해서 인건비의 절감</a:t>
            </a:r>
            <a:r>
              <a:rPr lang="en-US" altLang="ko-KR" sz="1000" smtClean="0"/>
              <a:t>, </a:t>
            </a:r>
            <a:r>
              <a:rPr lang="ko-KR" altLang="en-US" sz="1000" smtClean="0"/>
              <a:t>시설</a:t>
            </a:r>
            <a:r>
              <a:rPr lang="en-US" altLang="ko-KR" sz="1000" smtClean="0"/>
              <a:t>/</a:t>
            </a:r>
            <a:r>
              <a:rPr lang="ko-KR" altLang="en-US" sz="1000" smtClean="0"/>
              <a:t>재료비의 절감 등이 시도될 수밖에 없다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이것이 의미하는 바는 병원종사자의 노동강도 강화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의료서비스 품질의 저하 등이다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병원이 매출은 늘린다는 말은 과잉진료와 거의 같은 의미가 된다</a:t>
            </a:r>
            <a:r>
              <a:rPr lang="en-US" altLang="ko-KR" sz="1000" smtClean="0"/>
              <a:t>.  </a:t>
            </a:r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endParaRPr lang="en-US" altLang="ko-KR" sz="1000" smtClean="0"/>
          </a:p>
          <a:p>
            <a:pPr>
              <a:lnSpc>
                <a:spcPct val="80000"/>
              </a:lnSpc>
              <a:buFont typeface="맑은 고딕" pitchFamily="50" charset="-127"/>
              <a:buChar char="○"/>
            </a:pPr>
            <a:r>
              <a:rPr lang="ko-KR" altLang="en-US" sz="1000" smtClean="0"/>
              <a:t> 결국 소규모 병원의 시설투자는 국가보건의료 재정의 측면에서는 과잉투자이며</a:t>
            </a:r>
            <a:r>
              <a:rPr lang="en-US" altLang="ko-KR" sz="1000" smtClean="0"/>
              <a:t>, </a:t>
            </a:r>
            <a:r>
              <a:rPr lang="ko-KR" altLang="en-US" sz="1000" smtClean="0"/>
              <a:t>질적 수준이 낮은 의료서비스에 건보재정에 소요되어 그 효율성은 낮아지고 있다</a:t>
            </a:r>
            <a:r>
              <a:rPr lang="en-US" altLang="ko-KR" sz="1000" smtClean="0"/>
              <a:t>. </a:t>
            </a:r>
            <a:r>
              <a:rPr lang="ko-KR" altLang="en-US" sz="1000" smtClean="0"/>
              <a:t>적정규모에 달하지 못하는 병원들은 높은 생산비용을 감당하기 위한 각종 비합리적 행태</a:t>
            </a:r>
            <a:r>
              <a:rPr lang="en-US" altLang="ko-KR" sz="1000" smtClean="0"/>
              <a:t>(</a:t>
            </a:r>
            <a:r>
              <a:rPr lang="ko-KR" altLang="en-US" sz="1000" smtClean="0"/>
              <a:t>과잉진료</a:t>
            </a:r>
            <a:r>
              <a:rPr lang="en-US" altLang="ko-KR" sz="1000" smtClean="0"/>
              <a:t>, </a:t>
            </a:r>
            <a:r>
              <a:rPr lang="ko-KR" altLang="en-US" sz="1000" smtClean="0"/>
              <a:t>비급여 확대</a:t>
            </a:r>
            <a:r>
              <a:rPr lang="en-US" altLang="ko-KR" sz="1000" smtClean="0"/>
              <a:t>, </a:t>
            </a:r>
            <a:r>
              <a:rPr lang="ko-KR" altLang="en-US" sz="1000" smtClean="0"/>
              <a:t>인력 감축으로 인한 서비스의 질 하락 등</a:t>
            </a:r>
            <a:r>
              <a:rPr lang="en-US" altLang="ko-KR" sz="1000" smtClean="0"/>
              <a:t>)</a:t>
            </a:r>
            <a:r>
              <a:rPr lang="ko-KR" altLang="en-US" sz="1000" smtClean="0"/>
              <a:t>를 보이게 된다</a:t>
            </a:r>
            <a:r>
              <a:rPr lang="en-US" altLang="ko-KR" sz="1000" smtClean="0"/>
              <a:t>.  </a:t>
            </a:r>
          </a:p>
        </p:txBody>
      </p:sp>
      <p:sp>
        <p:nvSpPr>
          <p:cNvPr id="2867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54A93-17B6-4A21-A099-B2852B81AAC5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5059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3C5778A-D26E-4624-BEC0-8AC5B0A25C48}" type="slidenum">
              <a:rPr kumimoji="0" lang="ko-KR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70</a:t>
            </a:fld>
            <a:endParaRPr kumimoji="0" lang="ko-KR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8131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C4CDA5C-DEA0-48DD-AAF9-CE801242C25B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71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2487" cy="2544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2188" y="3224213"/>
            <a:ext cx="7939087" cy="3054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0179" name="슬라이드 번호 개체 틀 3"/>
          <p:cNvSpPr txBox="1">
            <a:spLocks noGrp="1"/>
          </p:cNvSpPr>
          <p:nvPr/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80583EC-A5D4-4C72-87B4-6E162BA97F21}" type="slidenum">
              <a:rPr kumimoji="0" lang="en-US" altLang="ko-KR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72</a:t>
            </a:fld>
            <a:endParaRPr kumimoji="0" lang="en-US" altLang="ko-KR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총 </a:t>
            </a:r>
            <a:r>
              <a:rPr lang="en-US" altLang="ko-KR" smtClean="0"/>
              <a:t>2,299</a:t>
            </a:r>
            <a:r>
              <a:rPr lang="ko-KR" altLang="en-US" smtClean="0"/>
              <a:t>개의 </a:t>
            </a:r>
            <a:r>
              <a:rPr lang="en-US" altLang="ko-KR" smtClean="0"/>
              <a:t>2</a:t>
            </a:r>
            <a:r>
              <a:rPr lang="ko-KR" altLang="en-US" smtClean="0"/>
              <a:t>차 병원 중 </a:t>
            </a:r>
            <a:r>
              <a:rPr lang="en-US" altLang="ko-KR" smtClean="0"/>
              <a:t>300</a:t>
            </a:r>
            <a:r>
              <a:rPr lang="ko-KR" altLang="en-US" smtClean="0"/>
              <a:t>병상 이상의 </a:t>
            </a:r>
            <a:r>
              <a:rPr lang="en-US" altLang="ko-KR" smtClean="0"/>
              <a:t>‘</a:t>
            </a:r>
            <a:r>
              <a:rPr lang="ko-KR" altLang="en-US" smtClean="0"/>
              <a:t>병원다운 병원</a:t>
            </a:r>
            <a:r>
              <a:rPr lang="en-US" altLang="ko-KR" smtClean="0"/>
              <a:t>’</a:t>
            </a:r>
            <a:r>
              <a:rPr lang="ko-KR" altLang="en-US" smtClean="0"/>
              <a:t>은 </a:t>
            </a:r>
            <a:r>
              <a:rPr lang="en-US" altLang="ko-KR" smtClean="0"/>
              <a:t>216</a:t>
            </a:r>
            <a:r>
              <a:rPr lang="ko-KR" altLang="en-US" smtClean="0"/>
              <a:t>개</a:t>
            </a:r>
            <a:r>
              <a:rPr lang="en-US" altLang="ko-KR" smtClean="0"/>
              <a:t>(9.4%)</a:t>
            </a:r>
            <a:r>
              <a:rPr lang="ko-KR" altLang="en-US" smtClean="0"/>
              <a:t>에 불과하다</a:t>
            </a:r>
            <a:r>
              <a:rPr lang="en-US" altLang="ko-KR" smtClean="0"/>
              <a:t>. </a:t>
            </a:r>
            <a:r>
              <a:rPr lang="ko-KR" altLang="en-US" smtClean="0"/>
              <a:t>병상수는 </a:t>
            </a:r>
            <a:r>
              <a:rPr lang="en-US" altLang="ko-KR" smtClean="0"/>
              <a:t>102,560</a:t>
            </a:r>
            <a:r>
              <a:rPr lang="ko-KR" altLang="en-US" smtClean="0"/>
              <a:t>개로 </a:t>
            </a:r>
            <a:r>
              <a:rPr lang="en-US" altLang="ko-KR" smtClean="0"/>
              <a:t>30.0%</a:t>
            </a:r>
            <a:r>
              <a:rPr lang="ko-KR" altLang="en-US" smtClean="0"/>
              <a:t>에 그친다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3072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FBB74-25BC-49A5-BCD2-E02CA65FF462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우리나라 보건의료공급체계의 두 번째 모순은 병원과 의원의 기능이 혼재되어 있다는 것이다</a:t>
            </a:r>
            <a:r>
              <a:rPr lang="en-US" altLang="ko-KR" smtClean="0"/>
              <a:t>. </a:t>
            </a:r>
          </a:p>
          <a:p>
            <a:pPr>
              <a:buFont typeface="맑은 고딕" pitchFamily="50" charset="-127"/>
              <a:buChar char="○"/>
            </a:pPr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서양에서는 병원과 의원의 기능이 명확히 구별되어 있다</a:t>
            </a:r>
            <a:r>
              <a:rPr lang="en-US" altLang="ko-KR" smtClean="0"/>
              <a:t>. </a:t>
            </a:r>
            <a:r>
              <a:rPr lang="ko-KR" altLang="en-US" smtClean="0"/>
              <a:t>즉</a:t>
            </a:r>
            <a:r>
              <a:rPr lang="en-US" altLang="ko-KR" smtClean="0"/>
              <a:t>, </a:t>
            </a:r>
            <a:r>
              <a:rPr lang="ko-KR" altLang="en-US" smtClean="0"/>
              <a:t>의원의 경우 외래진료만을 맡고 있고</a:t>
            </a:r>
            <a:r>
              <a:rPr lang="en-US" altLang="ko-KR" smtClean="0"/>
              <a:t>, </a:t>
            </a:r>
            <a:r>
              <a:rPr lang="ko-KR" altLang="en-US" smtClean="0"/>
              <a:t>병원은 입원진료를 맡고 있다</a:t>
            </a:r>
            <a:r>
              <a:rPr lang="en-US" altLang="ko-KR" smtClean="0"/>
              <a:t>. </a:t>
            </a:r>
            <a:r>
              <a:rPr lang="ko-KR" altLang="en-US" smtClean="0"/>
              <a:t>의원은 대개 개인이 설립하나 병원은 정부나 비영리법인이 설립하고 있다</a:t>
            </a:r>
            <a:r>
              <a:rPr lang="en-US" altLang="ko-KR" smtClean="0"/>
              <a:t>. </a:t>
            </a:r>
            <a:r>
              <a:rPr lang="ko-KR" altLang="en-US" smtClean="0"/>
              <a:t>병원은 한국처럼 소규모가 아닌 </a:t>
            </a:r>
            <a:r>
              <a:rPr lang="en-US" altLang="ko-KR" smtClean="0"/>
              <a:t>300</a:t>
            </a:r>
            <a:r>
              <a:rPr lang="ko-KR" altLang="en-US" smtClean="0"/>
              <a:t>병상 이상인 병원들이 대부분이다</a:t>
            </a:r>
            <a:r>
              <a:rPr lang="en-US" altLang="ko-KR" smtClean="0"/>
              <a:t>. </a:t>
            </a:r>
            <a:r>
              <a:rPr lang="ko-KR" altLang="en-US" smtClean="0"/>
              <a:t>의원</a:t>
            </a:r>
            <a:r>
              <a:rPr lang="en-US" altLang="ko-KR" smtClean="0"/>
              <a:t>(1</a:t>
            </a:r>
            <a:r>
              <a:rPr lang="ko-KR" altLang="en-US" smtClean="0"/>
              <a:t>차</a:t>
            </a:r>
            <a:r>
              <a:rPr lang="en-US" altLang="ko-KR" smtClean="0"/>
              <a:t>)</a:t>
            </a:r>
            <a:r>
              <a:rPr lang="ko-KR" altLang="en-US" smtClean="0"/>
              <a:t>과 병원</a:t>
            </a:r>
            <a:r>
              <a:rPr lang="en-US" altLang="ko-KR" smtClean="0"/>
              <a:t>(2, 3</a:t>
            </a:r>
            <a:r>
              <a:rPr lang="ko-KR" altLang="en-US" smtClean="0"/>
              <a:t>차</a:t>
            </a:r>
            <a:r>
              <a:rPr lang="en-US" altLang="ko-KR" smtClean="0"/>
              <a:t>)</a:t>
            </a:r>
            <a:r>
              <a:rPr lang="ko-KR" altLang="en-US" smtClean="0"/>
              <a:t>은 역할과 규모의 차이가 명확하고 설립 주체 역시 달라</a:t>
            </a:r>
            <a:r>
              <a:rPr lang="en-US" altLang="ko-KR" smtClean="0"/>
              <a:t>, </a:t>
            </a:r>
            <a:r>
              <a:rPr lang="ko-KR" altLang="en-US" smtClean="0"/>
              <a:t>의원과 병원의 시장이 분할되어 있다</a:t>
            </a:r>
            <a:r>
              <a:rPr lang="en-US" altLang="ko-KR" smtClean="0"/>
              <a:t>. </a:t>
            </a:r>
            <a:r>
              <a:rPr lang="ko-KR" altLang="en-US" smtClean="0"/>
              <a:t>따라서 의원과 병원 서비스는 서로 </a:t>
            </a:r>
            <a:r>
              <a:rPr lang="en-US" altLang="ko-KR" smtClean="0"/>
              <a:t>‘</a:t>
            </a:r>
            <a:r>
              <a:rPr lang="ko-KR" altLang="en-US" smtClean="0"/>
              <a:t>보완재</a:t>
            </a:r>
            <a:r>
              <a:rPr lang="en-US" altLang="ko-KR" smtClean="0"/>
              <a:t>’</a:t>
            </a:r>
            <a:r>
              <a:rPr lang="ko-KR" altLang="en-US" smtClean="0"/>
              <a:t>의 관계를 가지고 있다</a:t>
            </a:r>
            <a:r>
              <a:rPr lang="en-US" altLang="ko-KR" smtClean="0"/>
              <a:t>. </a:t>
            </a:r>
            <a:r>
              <a:rPr lang="ko-KR" altLang="en-US" smtClean="0"/>
              <a:t>의원과 병원은 서로 의뢰</a:t>
            </a:r>
            <a:r>
              <a:rPr lang="en-US" altLang="ko-KR" smtClean="0"/>
              <a:t>-</a:t>
            </a:r>
            <a:r>
              <a:rPr lang="ko-KR" altLang="en-US" smtClean="0"/>
              <a:t>역의뢰 관계가 성립된다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pPr>
              <a:buFont typeface="맑은 고딕" pitchFamily="50" charset="-127"/>
              <a:buChar char="○"/>
            </a:pPr>
            <a:r>
              <a:rPr lang="ko-KR" altLang="en-US" smtClean="0"/>
              <a:t> 반면 한국에서는 의원과 병원이 규모나 역할로 볼 때 기능이 미분화된 상태이다</a:t>
            </a:r>
            <a:r>
              <a:rPr lang="en-US" altLang="ko-KR" smtClean="0"/>
              <a:t>. </a:t>
            </a:r>
            <a:r>
              <a:rPr lang="ko-KR" altLang="en-US" smtClean="0"/>
              <a:t>이 역시 일본식 제도가 그대로 이식된 결과로서 병원을 고유한 기능이 있는 기관으로 보는 것이 아니라 의원의 확장이라고 인식하는 사고가 근저에 깔려 있다</a:t>
            </a:r>
            <a:r>
              <a:rPr lang="en-US" altLang="ko-KR" smtClean="0"/>
              <a:t>. </a:t>
            </a:r>
            <a:r>
              <a:rPr lang="ko-KR" altLang="en-US" smtClean="0"/>
              <a:t>결국 의원과 병원의 시장이 중복되어 있고</a:t>
            </a:r>
            <a:r>
              <a:rPr lang="en-US" altLang="ko-KR" smtClean="0"/>
              <a:t>, </a:t>
            </a:r>
            <a:r>
              <a:rPr lang="ko-KR" altLang="en-US" smtClean="0"/>
              <a:t>의원과 병원 서비스는 </a:t>
            </a:r>
            <a:r>
              <a:rPr lang="en-US" altLang="ko-KR" smtClean="0"/>
              <a:t>‘</a:t>
            </a:r>
            <a:r>
              <a:rPr lang="ko-KR" altLang="en-US" smtClean="0"/>
              <a:t>대체재</a:t>
            </a:r>
            <a:r>
              <a:rPr lang="en-US" altLang="ko-KR" smtClean="0"/>
              <a:t>’</a:t>
            </a:r>
            <a:r>
              <a:rPr lang="ko-KR" altLang="en-US" smtClean="0"/>
              <a:t>로써 경쟁관계에 놓여 있다</a:t>
            </a:r>
            <a:r>
              <a:rPr lang="en-US" altLang="ko-KR" smtClean="0"/>
              <a:t>. </a:t>
            </a:r>
            <a:r>
              <a:rPr lang="ko-KR" altLang="en-US" smtClean="0"/>
              <a:t>이런 상태에서는 의원과 병원이 환자를 의뢰</a:t>
            </a:r>
            <a:r>
              <a:rPr lang="en-US" altLang="ko-KR" smtClean="0"/>
              <a:t>-</a:t>
            </a:r>
            <a:r>
              <a:rPr lang="ko-KR" altLang="en-US" smtClean="0"/>
              <a:t>역의뢰하는 것은 불가능해진다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32771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362BE-8FA4-44D0-A5B3-B89F663E26D7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0EC53E4-AD78-4616-90D0-3CC0A94B9A90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603526F-E208-4F7D-8BBF-4084C2CD69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CD61-086E-4B5F-BFA7-189F92C16BE7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D89D-B986-43CB-AADB-71A059820F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C699-A2B6-47BC-A239-B9EC5FC3630D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3855-D375-4615-9DD0-8444F5238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57298"/>
            <a:ext cx="8526492" cy="500064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 sz="2200"/>
            </a:lvl2pPr>
            <a:lvl3pPr>
              <a:buFont typeface="바탕체" pitchFamily="17" charset="-127"/>
              <a:buChar char="-"/>
              <a:defRPr sz="2000">
                <a:latin typeface="바탕체" pitchFamily="17" charset="-127"/>
                <a:ea typeface="바탕체" pitchFamily="17" charset="-127"/>
              </a:defRPr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E124-DA82-4515-B21E-0F708CF998B8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727F-9EB4-4041-A8B1-DDCF9372D3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7F28-80E6-4A12-93BF-8F00CD705D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5CD7-834F-4F88-BABF-CF35B0EB9D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C761-6CED-4F24-8351-934237723E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24CC-D656-4349-B175-68ECA55095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BACE-EA25-49B1-A8FA-C8FDFAB9AC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6632-49F5-45ED-9ECE-336E341706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D6E9-BAF5-4951-8BC3-F120ED601B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21219-4908-458C-89F1-126FA4EFBFDA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FDE8-2944-4E31-8009-DAF9C50786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8B51-3A9E-479C-B0DA-4D0F69937A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4382-AE80-48E2-A89F-BFDC91901A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1E3F-CA8D-415C-908C-167227E573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1E62-630F-4571-B7C6-C72DFC9F917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7515-2E4D-46C9-AB28-4059128B1869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25C3-A900-41E6-B829-AA3516A3BF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1F4A-7B0D-4E37-A1AB-AAED2AA2F96E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3093-2283-4785-B805-4DB3D6807C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09F8-7664-4073-9183-3066C1F18B76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2BED-4B7F-4122-8FA8-61491556A4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634D-7454-4EED-BA31-E55E33F96938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6763-5E39-435F-9974-948C188E33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925E-39E4-4832-89A1-A3015B47166B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B0A7-E430-4976-96C6-65638F6C5C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437B-C691-47BA-B096-E26F5F69434F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687C-B0D0-49CE-A2E5-65E003F1A1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F743-E249-434F-9C86-67B4095BBC2B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DBA60-03B2-4E58-BFB0-99F793EFAA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58A-18E2-4AAA-8B0C-8EC021F64941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45A9-0ED0-4638-A79E-F48D192698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05B0-8832-4BF8-966C-31E97803BD60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3531-47BD-413B-B88F-4486192A9A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088B-9EF8-4136-B248-C8DE09DED0E2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1C2F-D4C8-4C32-802C-39F1A3CFB5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D6DC-CD82-4C27-B12D-2EACEA05DDF1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1D1F-F300-4DFB-AA3A-8B6B8B68E2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25A0-CC7D-4DC5-817F-98185C43AC6B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0D70-C529-4668-BA5C-02D01A425A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60E0-C248-4D5E-BD11-591F60E75911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BEED-9BC6-42D9-99D4-17EDAAE5FE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93037" cy="78581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BD71-1DB7-41DE-9FEA-78B46BD0B08C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AE4E-2BF4-4A2C-929B-C6A9F6A10D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6B4-5D83-4883-9A65-A710857E6FC9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94BF-CB22-4A54-AD7A-1CF3C51D63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0DA0-51E0-45E4-8696-1812C16314F8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94C9-D072-4B3A-9791-5A2363D84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A0DB-0749-4512-9ED9-0493580DF122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FF57-D7C8-47C2-9F6F-357D8563E7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2508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2508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6731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6731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6000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1428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9334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285875"/>
            <a:ext cx="87407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7188" y="6500813"/>
            <a:ext cx="1905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1DF37D4-6AFE-4E54-9A9B-F43BE1CCD0DE}" type="datetime1">
              <a:rPr lang="ko-KR" altLang="en-US"/>
              <a:pPr>
                <a:defRPr/>
              </a:pPr>
              <a:t>2010-08-18</a:t>
            </a:fld>
            <a:endParaRPr lang="en-US" altLang="ko-KR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550" y="6500813"/>
            <a:ext cx="28956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r>
              <a:rPr lang="en-US" altLang="ko-KR"/>
              <a:t>19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00813"/>
            <a:ext cx="1905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71511-8CC6-4C6E-81E4-28FAED9297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grpSp>
        <p:nvGrpSpPr>
          <p:cNvPr id="273411" name="그룹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6" name="자유형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자유형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/>
            </a:p>
          </p:txBody>
        </p:sp>
        <p:cxnSp>
          <p:nvCxnSpPr>
            <p:cNvPr id="20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27341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65125" indent="-255588" algn="l" rtl="0" fontAlgn="base" latinLnBrk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kumimoji="1"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 latinLnBrk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kumimoji="1" sz="2300">
          <a:solidFill>
            <a:schemeClr val="tx1"/>
          </a:solidFill>
          <a:latin typeface="+mn-lt"/>
          <a:ea typeface="+mn-ea"/>
        </a:defRPr>
      </a:lvl2pPr>
      <a:lvl3pPr marL="858838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kumimoji="1" sz="2100">
          <a:solidFill>
            <a:schemeClr val="tx1"/>
          </a:solidFill>
          <a:latin typeface="+mn-lt"/>
          <a:ea typeface="+mn-ea"/>
        </a:defRPr>
      </a:lvl3pPr>
      <a:lvl4pPr marL="11430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sz="1900">
          <a:solidFill>
            <a:schemeClr val="tx1"/>
          </a:solidFill>
          <a:latin typeface="+mn-lt"/>
          <a:ea typeface="+mn-ea"/>
        </a:defRPr>
      </a:lvl4pPr>
      <a:lvl5pPr marL="13716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5pPr>
      <a:lvl6pPr marL="18288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7648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4356100" y="6308725"/>
            <a:ext cx="36671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A3792F5B-ADD1-4DA4-B400-DED04E4DF8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97987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6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 latinLnBrk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0CE6EFB-0D5F-42F1-8956-9D8A47A6B21B}" type="datetime1">
              <a:rPr lang="ko-KR" altLang="en-US"/>
              <a:pPr>
                <a:defRPr/>
              </a:pPr>
              <a:t>2010-08-18</a:t>
            </a:fld>
            <a:endParaRPr lang="ko-KR" altLang="en-US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r>
              <a:rPr lang="en-US" altLang="ko-KR"/>
              <a:t>1</a:t>
            </a:r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345545B8-990D-4A44-8469-9E12CB7880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371600"/>
            <a:ext cx="7786688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ko-KR" altLang="en-US" sz="3200" b="1" dirty="0" smtClean="0"/>
              <a:t>건강보험과 보건의료공급체계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진단과 과제</a:t>
            </a:r>
            <a:endParaRPr lang="ko-KR" altLang="en-US" sz="2000" b="1" spc="-1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981200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2010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8</a:t>
            </a:r>
            <a:r>
              <a:rPr lang="ko-KR" altLang="en-US" sz="2000" smtClean="0"/>
              <a:t>월 </a:t>
            </a:r>
            <a:r>
              <a:rPr lang="en-US" altLang="ko-KR" sz="2000" smtClean="0"/>
              <a:t>18</a:t>
            </a:r>
            <a:r>
              <a:rPr lang="ko-KR" altLang="en-US" sz="2000" smtClean="0"/>
              <a:t>일</a:t>
            </a:r>
          </a:p>
          <a:p>
            <a:pPr eaLnBrk="1" hangingPunct="1"/>
            <a:endParaRPr lang="ko-KR" altLang="en-US" sz="2400" b="1" smtClean="0"/>
          </a:p>
          <a:p>
            <a:pPr eaLnBrk="1" hangingPunct="1"/>
            <a:r>
              <a:rPr lang="ko-KR" altLang="en-US" sz="2400" b="1" smtClean="0"/>
              <a:t>김 용 익</a:t>
            </a:r>
            <a:endParaRPr lang="en-US" altLang="ko-KR" sz="2400" b="1" smtClean="0"/>
          </a:p>
          <a:p>
            <a:pPr eaLnBrk="1" hangingPunct="1"/>
            <a:endParaRPr lang="ko-KR" altLang="en-US" sz="1000" b="1" smtClean="0"/>
          </a:p>
          <a:p>
            <a:pPr eaLnBrk="1" hangingPunct="1"/>
            <a:r>
              <a:rPr lang="ko-KR" altLang="en-US" sz="2000" b="1" smtClean="0"/>
              <a:t>서울대학교 의과대학 의료관리학교실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14</a:t>
            </a:r>
          </a:p>
        </p:txBody>
      </p:sp>
      <p:sp>
        <p:nvSpPr>
          <p:cNvPr id="33794" name="제목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793038" cy="785813"/>
          </a:xfrm>
        </p:spPr>
        <p:txBody>
          <a:bodyPr/>
          <a:lstStyle/>
          <a:p>
            <a:r>
              <a:rPr lang="ko-KR" altLang="en-US" sz="2800" b="1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b="1" smtClean="0">
                <a:solidFill>
                  <a:srgbClr val="0404E0"/>
                </a:solidFill>
                <a:latin typeface="Wingdings 3" pitchFamily="18" charset="2"/>
              </a:rPr>
              <a:t>3. </a:t>
            </a:r>
            <a:r>
              <a:rPr lang="ko-KR" altLang="en-US" sz="2800" b="1" smtClean="0">
                <a:solidFill>
                  <a:srgbClr val="0404E0"/>
                </a:solidFill>
                <a:latin typeface="Wingdings 3" pitchFamily="18" charset="2"/>
              </a:rPr>
              <a:t>전문의의 개원 허용</a:t>
            </a:r>
            <a:r>
              <a:rPr lang="en-US" altLang="ko-KR" sz="2800" b="1" smtClean="0">
                <a:solidFill>
                  <a:srgbClr val="0404E0"/>
                </a:solidFill>
                <a:latin typeface="Wingdings 3" pitchFamily="18" charset="2"/>
              </a:rPr>
              <a:t> </a:t>
            </a:r>
            <a:endParaRPr lang="ko-KR" altLang="en-US" sz="2800" b="1" smtClean="0">
              <a:solidFill>
                <a:srgbClr val="0404E0"/>
              </a:solidFill>
              <a:latin typeface="Wingdings 3" pitchFamily="18" charset="2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28625" y="1357313"/>
            <a:ext cx="8501063" cy="50006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서양에서는</a:t>
            </a:r>
            <a:r>
              <a:rPr lang="en-US" altLang="ko-KR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개방형 병원</a:t>
            </a:r>
            <a:r>
              <a:rPr lang="en-US" altLang="ko-KR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(open hospital) +  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전문의 개원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미국</a:t>
            </a:r>
            <a:endParaRPr lang="en-US" altLang="ko-KR" sz="2000" dirty="0">
              <a:solidFill>
                <a:schemeClr val="tx1"/>
              </a:solidFill>
              <a:latin typeface="바탕체" pitchFamily="17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전문의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=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병원 및 의원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일반의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=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개원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개원의사가 병원시설을 이용하도록 개방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의원은 외래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병원은 입원 → 병원과 의원은 보완적</a:t>
            </a:r>
            <a:endParaRPr lang="en-US" altLang="ko-KR" sz="2000" dirty="0">
              <a:solidFill>
                <a:schemeClr val="tx1"/>
              </a:solidFill>
              <a:latin typeface="바탕체" pitchFamily="17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endParaRPr lang="en-US" altLang="ko-KR" sz="2000" dirty="0">
              <a:solidFill>
                <a:schemeClr val="tx1"/>
              </a:solidFill>
              <a:latin typeface="바탕체" pitchFamily="17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폐쇄형 병원</a:t>
            </a:r>
            <a:r>
              <a:rPr lang="en-US" altLang="ko-KR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(closed hospital) + 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일반의</a:t>
            </a:r>
            <a:r>
              <a:rPr lang="en-US" altLang="ko-KR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개원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영국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스웨덴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전문의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=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병원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일반의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=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개원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 err="1">
                <a:solidFill>
                  <a:schemeClr val="tx1"/>
                </a:solidFill>
                <a:latin typeface="바탕체" pitchFamily="17" charset="-127"/>
              </a:rPr>
              <a:t>일반의는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 검사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입원을 위해 환자를 의뢰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의원은 외래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병원은 입원 → 병원과 의원은 보완적</a:t>
            </a:r>
            <a:endParaRPr lang="ko-KR" altLang="en-US" kern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15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r>
              <a:rPr lang="ko-KR" altLang="en-US" smtClean="0">
                <a:solidFill>
                  <a:srgbClr val="262673"/>
                </a:solidFill>
              </a:rPr>
              <a:t>한국에서는</a:t>
            </a:r>
            <a:r>
              <a:rPr lang="en-US" altLang="ko-KR" smtClean="0">
                <a:solidFill>
                  <a:srgbClr val="262673"/>
                </a:solidFill>
              </a:rPr>
              <a:t>,</a:t>
            </a:r>
          </a:p>
          <a:p>
            <a:pPr lvl="1"/>
            <a:r>
              <a:rPr lang="ko-KR" altLang="en-US" smtClean="0"/>
              <a:t>폐쇄형 병원</a:t>
            </a:r>
            <a:r>
              <a:rPr lang="en-US" altLang="ko-KR" smtClean="0"/>
              <a:t>(closed hospital) + </a:t>
            </a:r>
            <a:r>
              <a:rPr lang="ko-KR" altLang="en-US" smtClean="0"/>
              <a:t>전문의</a:t>
            </a:r>
            <a:r>
              <a:rPr lang="en-US" altLang="ko-KR" smtClean="0"/>
              <a:t> </a:t>
            </a:r>
            <a:r>
              <a:rPr lang="ko-KR" altLang="en-US" smtClean="0"/>
              <a:t>개원 </a:t>
            </a:r>
            <a:endParaRPr lang="en-US" altLang="ko-KR" smtClean="0"/>
          </a:p>
          <a:p>
            <a:pPr lvl="2"/>
            <a:r>
              <a:rPr lang="ko-KR" altLang="en-US" smtClean="0"/>
              <a:t>한국</a:t>
            </a:r>
            <a:r>
              <a:rPr lang="en-US" altLang="ko-KR" smtClean="0"/>
              <a:t>, </a:t>
            </a:r>
            <a:r>
              <a:rPr lang="ko-KR" altLang="en-US" smtClean="0"/>
              <a:t>일본</a:t>
            </a:r>
            <a:r>
              <a:rPr lang="en-US" altLang="ko-KR" smtClean="0"/>
              <a:t>, </a:t>
            </a:r>
            <a:r>
              <a:rPr lang="ko-KR" altLang="en-US" smtClean="0"/>
              <a:t>대만</a:t>
            </a:r>
          </a:p>
          <a:p>
            <a:pPr lvl="2"/>
            <a:r>
              <a:rPr lang="ko-KR" altLang="en-US" smtClean="0"/>
              <a:t>전문의</a:t>
            </a:r>
            <a:r>
              <a:rPr lang="en-US" altLang="ko-KR" smtClean="0"/>
              <a:t>=</a:t>
            </a:r>
            <a:r>
              <a:rPr lang="ko-KR" altLang="en-US" smtClean="0"/>
              <a:t>병원 및 의원</a:t>
            </a:r>
            <a:r>
              <a:rPr lang="en-US" altLang="ko-KR" smtClean="0"/>
              <a:t>, </a:t>
            </a:r>
            <a:r>
              <a:rPr lang="ko-KR" altLang="en-US" smtClean="0"/>
              <a:t>일반의</a:t>
            </a:r>
            <a:r>
              <a:rPr lang="en-US" altLang="ko-KR" smtClean="0"/>
              <a:t>=</a:t>
            </a:r>
            <a:r>
              <a:rPr lang="ko-KR" altLang="en-US" smtClean="0"/>
              <a:t>개원</a:t>
            </a:r>
          </a:p>
          <a:p>
            <a:pPr lvl="2"/>
            <a:r>
              <a:rPr lang="ko-KR" altLang="en-US" smtClean="0"/>
              <a:t>의원은 병원은 각각 시설을 갖추어야 함</a:t>
            </a:r>
            <a:r>
              <a:rPr lang="en-US" altLang="ko-KR" smtClean="0"/>
              <a:t>: </a:t>
            </a:r>
            <a:r>
              <a:rPr lang="ko-KR" altLang="en-US" smtClean="0"/>
              <a:t>시설투자의 낭비</a:t>
            </a:r>
          </a:p>
          <a:p>
            <a:pPr lvl="2"/>
            <a:r>
              <a:rPr lang="ko-KR" altLang="en-US" smtClean="0"/>
              <a:t>개원 전문의는 실력 발휘가 불가능</a:t>
            </a:r>
            <a:r>
              <a:rPr lang="en-US" altLang="ko-KR" smtClean="0"/>
              <a:t>: </a:t>
            </a:r>
            <a:r>
              <a:rPr lang="ko-KR" altLang="en-US" smtClean="0"/>
              <a:t>교육투자의 낭비</a:t>
            </a:r>
            <a:endParaRPr lang="en-US" altLang="ko-KR" smtClean="0"/>
          </a:p>
          <a:p>
            <a:pPr lvl="1"/>
            <a:endParaRPr lang="en-US" altLang="ko-KR" smtClean="0"/>
          </a:p>
          <a:p>
            <a:pPr>
              <a:buFontTx/>
              <a:buNone/>
            </a:pPr>
            <a:r>
              <a:rPr lang="en-US" altLang="ko-KR" sz="2000" smtClean="0">
                <a:solidFill>
                  <a:srgbClr val="262673"/>
                </a:solidFill>
                <a:sym typeface="Verdana" pitchFamily="34" charset="0"/>
              </a:rPr>
              <a:t>  </a:t>
            </a:r>
            <a:r>
              <a:rPr lang="ko-KR" altLang="en-US" sz="2000" smtClean="0">
                <a:solidFill>
                  <a:srgbClr val="262673"/>
                </a:solidFill>
              </a:rPr>
              <a:t>전문의 제도 도입과 전문의 개원 허용</a:t>
            </a:r>
            <a:endParaRPr lang="en-US" altLang="ko-KR" sz="2000" smtClean="0">
              <a:solidFill>
                <a:srgbClr val="262673"/>
              </a:solidFill>
            </a:endParaRPr>
          </a:p>
          <a:p>
            <a:pPr lvl="1"/>
            <a:r>
              <a:rPr lang="en-US" altLang="ko-KR" sz="2000" smtClean="0"/>
              <a:t>1951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‘</a:t>
            </a:r>
            <a:r>
              <a:rPr lang="ko-KR" altLang="en-US" sz="2000" smtClean="0"/>
              <a:t>의료업자 전문과목 표방 허가제</a:t>
            </a:r>
            <a:r>
              <a:rPr lang="en-US" altLang="ko-KR" sz="2000" smtClean="0"/>
              <a:t>’</a:t>
            </a:r>
            <a:r>
              <a:rPr lang="ko-KR" altLang="en-US" sz="2000" smtClean="0"/>
              <a:t>로 전문의 제도화</a:t>
            </a:r>
            <a:endParaRPr lang="en-US" altLang="ko-KR" sz="2000" smtClean="0"/>
          </a:p>
          <a:p>
            <a:pPr lvl="2"/>
            <a:r>
              <a:rPr lang="ko-KR" altLang="en-US" smtClean="0"/>
              <a:t>전문의 개원 불허 또는 병원의 개방화 중 하나의 선택 필요</a:t>
            </a:r>
          </a:p>
          <a:p>
            <a:pPr lvl="1"/>
            <a:r>
              <a:rPr lang="ko-KR" altLang="en-US" sz="2000" smtClean="0"/>
              <a:t>가정의 제도 도입 지체</a:t>
            </a:r>
            <a:r>
              <a:rPr lang="en-US" altLang="ko-KR" sz="2000" smtClean="0"/>
              <a:t>(1978</a:t>
            </a:r>
            <a:r>
              <a:rPr lang="ko-KR" altLang="en-US" sz="2000" smtClean="0"/>
              <a:t>년</a:t>
            </a:r>
            <a:r>
              <a:rPr lang="en-US" altLang="ko-KR" sz="2000" smtClean="0"/>
              <a:t>)</a:t>
            </a:r>
            <a:r>
              <a:rPr lang="ko-KR" altLang="en-US" sz="2000" smtClean="0"/>
              <a:t>와 개원의에서의 주도권 확보 실패</a:t>
            </a:r>
            <a:endParaRPr lang="en-US" altLang="ko-KR" sz="2000" smtClean="0"/>
          </a:p>
          <a:p>
            <a:pPr lvl="2"/>
            <a:r>
              <a:rPr lang="ko-KR" altLang="en-US" sz="1800" smtClean="0"/>
              <a:t>병원의사와 개원의사의 기능을 분화할 두번째 기회의 상실</a:t>
            </a: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16</a:t>
            </a:r>
          </a:p>
        </p:txBody>
      </p:sp>
      <p:sp>
        <p:nvSpPr>
          <p:cNvPr id="37890" name="제목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793038" cy="785813"/>
          </a:xfrm>
        </p:spPr>
        <p:txBody>
          <a:bodyPr/>
          <a:lstStyle/>
          <a:p>
            <a:r>
              <a:rPr lang="ko-KR" altLang="en-US" sz="2800" b="1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b="1" smtClean="0">
                <a:solidFill>
                  <a:srgbClr val="0404E0"/>
                </a:solidFill>
                <a:latin typeface="Wingdings 3" pitchFamily="18" charset="2"/>
              </a:rPr>
              <a:t>4. </a:t>
            </a:r>
            <a:r>
              <a:rPr lang="ko-KR" altLang="en-US" sz="2800" b="1" smtClean="0">
                <a:solidFill>
                  <a:srgbClr val="0404E0"/>
                </a:solidFill>
                <a:latin typeface="Wingdings 3" pitchFamily="18" charset="2"/>
              </a:rPr>
              <a:t>의사와 약사의 기능 혼재</a:t>
            </a: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28625" y="1357313"/>
            <a:ext cx="8501063" cy="50006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서양에서는</a:t>
            </a:r>
            <a:r>
              <a:rPr lang="en-US" altLang="ko-KR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의약분업이 오래 전부터 정착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의사와 약사의 명확한 기능 정립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endParaRPr lang="en-US" altLang="ko-KR" sz="2000" dirty="0">
              <a:solidFill>
                <a:schemeClr val="tx1"/>
              </a:solidFill>
              <a:latin typeface="바탕체" pitchFamily="17" charset="-127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한국에서는</a:t>
            </a:r>
            <a:r>
              <a:rPr lang="en-US" altLang="ko-KR" sz="2600" b="1" dirty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의사와 약사의 기능 혼재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바탕체" pitchFamily="17" charset="-127"/>
              <a:buChar char="-"/>
              <a:defRPr/>
            </a:pP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약사의 기능을 유보하고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의사 조제를 허용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바탕체" pitchFamily="17" charset="-127"/>
              </a:rPr>
              <a:t>일본의 제도</a:t>
            </a:r>
            <a:r>
              <a:rPr lang="en-US" altLang="ko-KR" sz="2000" dirty="0">
                <a:solidFill>
                  <a:schemeClr val="tx1"/>
                </a:solidFill>
                <a:latin typeface="바탕체" pitchFamily="17" charset="-127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바탕체" pitchFamily="17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의료보험 이후</a:t>
            </a:r>
            <a:r>
              <a:rPr lang="en-US" altLang="ko-KR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낮은 수가와 높은 </a:t>
            </a:r>
            <a:r>
              <a:rPr lang="ko-KR" altLang="en-US" sz="22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약가로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인해 의약품의 오남용과 비공식적 </a:t>
            </a:r>
            <a:r>
              <a:rPr lang="ko-KR" altLang="en-US" sz="22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약가</a:t>
            </a:r>
            <a:r>
              <a:rPr lang="ko-KR" altLang="en-US" sz="2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거래 일상화</a:t>
            </a: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endParaRPr lang="en-US" altLang="ko-KR" sz="2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/>
            </a:pPr>
            <a:r>
              <a:rPr lang="en-US" altLang="ko-KR" kern="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2000</a:t>
            </a:r>
            <a:r>
              <a:rPr lang="ko-KR" altLang="en-US" kern="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의약분업으로 부분적 해결</a:t>
            </a:r>
            <a:endParaRPr lang="ko-KR" altLang="en-US" sz="2800" kern="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17</a:t>
            </a:r>
          </a:p>
        </p:txBody>
      </p:sp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모순의 결합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01063" cy="5000625"/>
          </a:xfrm>
        </p:spPr>
        <p:txBody>
          <a:bodyPr/>
          <a:lstStyle/>
          <a:p>
            <a:pPr>
              <a:defRPr/>
            </a:pPr>
            <a:r>
              <a:rPr lang="ko-KR" altLang="en-US" spc="-100" dirty="0" smtClean="0"/>
              <a:t>의료자본 축적 과정으로 의원과 병원이 연속선상에 존재</a:t>
            </a:r>
            <a:endParaRPr lang="en-US" altLang="ko-KR" spc="-100" dirty="0" smtClean="0"/>
          </a:p>
          <a:p>
            <a:pPr lvl="1">
              <a:defRPr/>
            </a:pPr>
            <a:endParaRPr lang="en-US" altLang="ko-KR" sz="1200" dirty="0" smtClean="0"/>
          </a:p>
          <a:p>
            <a:pPr>
              <a:defRPr/>
            </a:pPr>
            <a:r>
              <a:rPr lang="ko-KR" altLang="en-US" dirty="0" smtClean="0"/>
              <a:t>병원은 소규모로 난립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의원과 병원은 경쟁</a:t>
            </a:r>
            <a:endParaRPr lang="en-US" altLang="ko-KR" dirty="0" smtClean="0"/>
          </a:p>
          <a:p>
            <a:pPr lvl="1">
              <a:defRPr/>
            </a:pPr>
            <a:endParaRPr lang="en-US" altLang="ko-KR" sz="1200" dirty="0" smtClean="0"/>
          </a:p>
          <a:p>
            <a:pPr>
              <a:defRPr/>
            </a:pPr>
            <a:r>
              <a:rPr lang="ko-KR" altLang="en-US" dirty="0" smtClean="0"/>
              <a:t>의원과 병원이 모두 독자적으로 중복되는 시설 투자</a:t>
            </a:r>
            <a:endParaRPr lang="en-US" altLang="ko-KR" dirty="0" smtClean="0"/>
          </a:p>
          <a:p>
            <a:pPr>
              <a:defRPr/>
            </a:pPr>
            <a:endParaRPr lang="en-US" altLang="ko-KR" sz="1200" dirty="0" smtClean="0"/>
          </a:p>
          <a:p>
            <a:pPr>
              <a:defRPr/>
            </a:pPr>
            <a:r>
              <a:rPr lang="ko-KR" altLang="en-US" dirty="0" smtClean="0"/>
              <a:t>의사는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의료전문가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동시에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의료자본가</a:t>
            </a:r>
            <a:r>
              <a:rPr lang="en-US" altLang="ko-KR" dirty="0" smtClean="0"/>
              <a:t>’</a:t>
            </a:r>
          </a:p>
          <a:p>
            <a:pPr lvl="1">
              <a:defRPr/>
            </a:pPr>
            <a:endParaRPr lang="en-US" altLang="ko-KR" sz="1200" dirty="0" smtClean="0"/>
          </a:p>
          <a:p>
            <a:pPr>
              <a:defRPr/>
            </a:pPr>
            <a:r>
              <a:rPr lang="ko-KR" altLang="en-US" dirty="0" smtClean="0"/>
              <a:t>의원은 전문과목으로 분립</a:t>
            </a:r>
            <a:r>
              <a:rPr lang="en-US" altLang="ko-KR" dirty="0" smtClean="0"/>
              <a:t>, 1</a:t>
            </a:r>
            <a:r>
              <a:rPr lang="ko-KR" altLang="en-US" dirty="0" smtClean="0"/>
              <a:t>차 의료의 문지기 기능 상실</a:t>
            </a:r>
            <a:endParaRPr lang="en-US" altLang="ko-KR" dirty="0" smtClean="0"/>
          </a:p>
          <a:p>
            <a:pPr lvl="1">
              <a:defRPr/>
            </a:pPr>
            <a:endParaRPr lang="en-US" altLang="ko-KR" sz="1200" dirty="0" smtClean="0"/>
          </a:p>
          <a:p>
            <a:pPr>
              <a:defRPr/>
            </a:pPr>
            <a:r>
              <a:rPr lang="ko-KR" altLang="en-US" dirty="0" smtClean="0"/>
              <a:t>전문의는 의원과 대형병원으로 양분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중소병원은 전문의 구인난</a:t>
            </a:r>
          </a:p>
          <a:p>
            <a:pPr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None/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18</a:t>
            </a:r>
          </a:p>
        </p:txBody>
      </p:sp>
      <p:sp>
        <p:nvSpPr>
          <p:cNvPr id="41986" name="제목 3"/>
          <p:cNvSpPr>
            <a:spLocks noGrp="1"/>
          </p:cNvSpPr>
          <p:nvPr>
            <p:ph type="ctrTitle"/>
          </p:nvPr>
        </p:nvSpPr>
        <p:spPr>
          <a:xfrm>
            <a:off x="1490663" y="2000250"/>
            <a:ext cx="4652962" cy="1143000"/>
          </a:xfrm>
        </p:spPr>
        <p:txBody>
          <a:bodyPr/>
          <a:lstStyle/>
          <a:p>
            <a:pPr algn="ctr" eaLnBrk="1" hangingPunct="1"/>
            <a:r>
              <a:rPr lang="en-US" altLang="ko-KR" sz="3200" b="1" smtClean="0">
                <a:solidFill>
                  <a:srgbClr val="333399"/>
                </a:solidFill>
              </a:rPr>
              <a:t>2. </a:t>
            </a:r>
            <a:r>
              <a:rPr lang="ko-KR" altLang="en-US" sz="3200" b="1" smtClean="0">
                <a:solidFill>
                  <a:srgbClr val="333399"/>
                </a:solidFill>
              </a:rPr>
              <a:t>건강보험 제도의 모순</a:t>
            </a:r>
            <a:endParaRPr lang="ko-KR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19</a:t>
            </a:r>
          </a:p>
        </p:txBody>
      </p:sp>
      <p:sp>
        <p:nvSpPr>
          <p:cNvPr id="440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한국 의료보험의 태생적 모순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2000250"/>
            <a:ext cx="8526463" cy="34290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한국 의료보험의 역사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500</a:t>
            </a:r>
            <a:r>
              <a:rPr lang="ko-KR" altLang="en-US" dirty="0" smtClean="0"/>
              <a:t>인 이상 대기업 근로자 대상으로 시작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1989</a:t>
            </a:r>
            <a:r>
              <a:rPr lang="ko-KR" altLang="en-US" dirty="0" smtClean="0"/>
              <a:t>년 전국민 의료보험 실시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 전국민 단일 보험체계 구축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 의료보험은 출발부터 심각한 모순 내포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향후 한국 보건의료체계 형성에 결정적 영향을 미침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20</a:t>
            </a:r>
          </a:p>
        </p:txBody>
      </p:sp>
      <p:sp>
        <p:nvSpPr>
          <p:cNvPr id="460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1.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공공재원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-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민간공급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보건의료재정의 변화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전적으로 민간재원</a:t>
            </a:r>
            <a:r>
              <a:rPr lang="en-US" altLang="ko-KR" dirty="0" smtClean="0"/>
              <a:t>’ </a:t>
            </a:r>
            <a:r>
              <a:rPr lang="en-US" altLang="ko-KR" dirty="0" smtClean="0">
                <a:sym typeface="Wingdings" pitchFamily="2" charset="2"/>
              </a:rPr>
              <a:t> ‘</a:t>
            </a:r>
            <a:r>
              <a:rPr lang="ko-KR" altLang="en-US" dirty="0" smtClean="0">
                <a:sym typeface="Wingdings" pitchFamily="2" charset="2"/>
              </a:rPr>
              <a:t>공공재원</a:t>
            </a:r>
            <a:r>
              <a:rPr lang="en-US" altLang="ko-KR" dirty="0" smtClean="0">
                <a:sym typeface="Wingdings" pitchFamily="2" charset="2"/>
              </a:rPr>
              <a:t>’</a:t>
            </a:r>
          </a:p>
          <a:p>
            <a:pPr lvl="1">
              <a:defRPr/>
            </a:pPr>
            <a:endParaRPr lang="en-US" altLang="ko-KR" sz="1200" dirty="0" smtClean="0">
              <a:sym typeface="Wingdings" pitchFamily="2" charset="2"/>
            </a:endParaRPr>
          </a:p>
          <a:p>
            <a:pPr>
              <a:defRPr/>
            </a:pPr>
            <a:r>
              <a:rPr lang="ko-KR" altLang="en-US" dirty="0" smtClean="0"/>
              <a:t>보건의료공급체계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민간 중심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공공 보완</a:t>
            </a:r>
            <a:endParaRPr lang="ko-KR" altLang="en-US" dirty="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3430588"/>
            <a:ext cx="44545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6"/>
          <p:cNvGrpSpPr>
            <a:grpSpLocks/>
          </p:cNvGrpSpPr>
          <p:nvPr/>
        </p:nvGrpSpPr>
        <p:grpSpPr bwMode="auto">
          <a:xfrm>
            <a:off x="5214938" y="4859338"/>
            <a:ext cx="2057400" cy="1562100"/>
            <a:chOff x="3469" y="3264"/>
            <a:chExt cx="1296" cy="801"/>
          </a:xfrm>
        </p:grpSpPr>
        <p:sp>
          <p:nvSpPr>
            <p:cNvPr id="46098" name="Line 7"/>
            <p:cNvSpPr>
              <a:spLocks noChangeShapeType="1"/>
            </p:cNvSpPr>
            <p:nvPr/>
          </p:nvSpPr>
          <p:spPr bwMode="auto">
            <a:xfrm flipV="1">
              <a:off x="4080" y="3264"/>
              <a:ext cx="24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46099" name="Text Box 8"/>
            <p:cNvSpPr txBox="1">
              <a:spLocks noChangeArrowheads="1"/>
            </p:cNvSpPr>
            <p:nvPr/>
          </p:nvSpPr>
          <p:spPr bwMode="auto">
            <a:xfrm>
              <a:off x="3469" y="3898"/>
              <a:ext cx="129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ko-KR"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1977</a:t>
              </a:r>
              <a:r>
                <a:rPr lang="ko-KR" altLang="en-US"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년 의료보험 도입</a:t>
              </a:r>
            </a:p>
          </p:txBody>
        </p:sp>
      </p:grp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620713" y="6513513"/>
            <a:ext cx="3440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국민의료비 중 공공재정 비율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%&gt;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5132388" y="6515100"/>
            <a:ext cx="3368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공공병상과 민간병상의 비율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%&gt;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6088" name="그룹 12"/>
          <p:cNvGrpSpPr>
            <a:grpSpLocks/>
          </p:cNvGrpSpPr>
          <p:nvPr/>
        </p:nvGrpSpPr>
        <p:grpSpPr bwMode="auto">
          <a:xfrm>
            <a:off x="236538" y="3478213"/>
            <a:ext cx="4248150" cy="2863850"/>
            <a:chOff x="0" y="0"/>
            <a:chExt cx="4572000" cy="3028950"/>
          </a:xfrm>
        </p:grpSpPr>
        <p:graphicFrame>
          <p:nvGraphicFramePr>
            <p:cNvPr id="14" name="차트 13"/>
            <p:cNvGraphicFramePr/>
            <p:nvPr/>
          </p:nvGraphicFramePr>
          <p:xfrm>
            <a:off x="0" y="0"/>
            <a:ext cx="4572000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7"/>
            <p:cNvSpPr txBox="1"/>
            <p:nvPr/>
          </p:nvSpPr>
          <p:spPr>
            <a:xfrm>
              <a:off x="351955" y="1799908"/>
              <a:ext cx="445923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20.0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943103" y="1133337"/>
              <a:ext cx="445923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29.6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1628219" y="837830"/>
              <a:ext cx="445924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36.3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2409013" y="1104794"/>
              <a:ext cx="445923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36.2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3018955" y="742126"/>
              <a:ext cx="445924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45.5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3705780" y="485236"/>
              <a:ext cx="445924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52.1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4086780" y="57087"/>
              <a:ext cx="445923" cy="2619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55.3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2525713" y="6305550"/>
            <a:ext cx="2168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OECD Health Data 2009</a:t>
            </a:r>
            <a:endParaRPr lang="ko-KR" altLang="en-US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21</a:t>
            </a:r>
          </a:p>
        </p:txBody>
      </p:sp>
      <p:sp>
        <p:nvSpPr>
          <p:cNvPr id="481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2.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 보호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vs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 재정 악화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의료보험 재정 보호를 위해</a:t>
            </a:r>
            <a:r>
              <a:rPr lang="en-US" altLang="ko-KR" dirty="0" smtClean="0"/>
              <a:t>,</a:t>
            </a:r>
          </a:p>
          <a:p>
            <a:pPr lvl="1">
              <a:defRPr/>
            </a:pPr>
            <a:r>
              <a:rPr lang="ko-KR" altLang="en-US" dirty="0" smtClean="0"/>
              <a:t>낮은 수가</a:t>
            </a:r>
            <a:endParaRPr lang="en-US" altLang="ko-KR" dirty="0" smtClean="0"/>
          </a:p>
          <a:p>
            <a:pPr lvl="2">
              <a:defRPr/>
            </a:pPr>
            <a:r>
              <a:rPr lang="en-US" altLang="ko-KR" dirty="0" smtClean="0"/>
              <a:t>77</a:t>
            </a:r>
            <a:r>
              <a:rPr lang="ko-KR" altLang="en-US" dirty="0" smtClean="0"/>
              <a:t>년 당시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관행수가의 절반 수준으로 수가 책정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높은 본인부담률</a:t>
            </a:r>
            <a:endParaRPr lang="en-US" altLang="ko-KR" dirty="0" smtClean="0"/>
          </a:p>
          <a:p>
            <a:pPr lvl="2">
              <a:defRPr/>
            </a:pPr>
            <a:r>
              <a:rPr lang="en-US" altLang="ko-KR" dirty="0" smtClean="0"/>
              <a:t>07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진료비의 약 </a:t>
            </a:r>
            <a:r>
              <a:rPr lang="en-US" altLang="ko-KR" dirty="0" smtClean="0"/>
              <a:t>35%</a:t>
            </a:r>
          </a:p>
          <a:p>
            <a:pPr lvl="1">
              <a:defRPr/>
            </a:pPr>
            <a:r>
              <a:rPr lang="ko-KR" altLang="en-US" dirty="0" smtClean="0"/>
              <a:t>세밀한 진료비 심사</a:t>
            </a:r>
            <a:endParaRPr lang="en-US" altLang="ko-KR" dirty="0" smtClean="0"/>
          </a:p>
          <a:p>
            <a:pPr lvl="2">
              <a:defRPr/>
            </a:pPr>
            <a:r>
              <a:rPr lang="en-US" altLang="ko-KR" dirty="0" smtClean="0"/>
              <a:t>07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억 건의 진료비 심사청구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의료보험 재정 악화 유발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진료량</a:t>
            </a:r>
            <a:r>
              <a:rPr lang="ko-KR" altLang="en-US" dirty="0" smtClean="0"/>
              <a:t> 확대를 유도하는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행위별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수가제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유지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22</a:t>
            </a:r>
          </a:p>
        </p:txBody>
      </p:sp>
      <p:sp>
        <p:nvSpPr>
          <p:cNvPr id="501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3.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적용 인구와 급여의 제한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r>
              <a:rPr lang="ko-KR" altLang="en-US" smtClean="0">
                <a:solidFill>
                  <a:srgbClr val="262673"/>
                </a:solidFill>
              </a:rPr>
              <a:t>의료보험 적용 인구의 순차적 확대</a:t>
            </a:r>
            <a:endParaRPr lang="en-US" altLang="ko-KR" smtClean="0">
              <a:solidFill>
                <a:srgbClr val="262673"/>
              </a:solidFill>
            </a:endParaRPr>
          </a:p>
          <a:p>
            <a:pPr lvl="1"/>
            <a:r>
              <a:rPr lang="ko-KR" altLang="en-US" smtClean="0"/>
              <a:t>비용 부담 능력이 있고</a:t>
            </a:r>
            <a:r>
              <a:rPr lang="en-US" altLang="ko-KR" smtClean="0"/>
              <a:t>, </a:t>
            </a:r>
            <a:r>
              <a:rPr lang="ko-KR" altLang="en-US" smtClean="0"/>
              <a:t>관리가 용이한 대기업부터 시작</a:t>
            </a:r>
            <a:r>
              <a:rPr lang="en-US" altLang="ko-KR" smtClean="0"/>
              <a:t>, </a:t>
            </a:r>
            <a:r>
              <a:rPr lang="ko-KR" altLang="en-US" smtClean="0"/>
              <a:t>중소 규모 사업장</a:t>
            </a:r>
            <a:r>
              <a:rPr lang="en-US" altLang="ko-KR" smtClean="0"/>
              <a:t>, </a:t>
            </a:r>
            <a:r>
              <a:rPr lang="ko-KR" altLang="en-US" smtClean="0"/>
              <a:t>자영자 순으로 확대</a:t>
            </a:r>
            <a:endParaRPr lang="en-US" altLang="ko-KR" smtClean="0"/>
          </a:p>
          <a:p>
            <a:pPr lvl="1"/>
            <a:r>
              <a:rPr lang="ko-KR" altLang="en-US" smtClean="0"/>
              <a:t>의료보험 적용 인구집단과 </a:t>
            </a:r>
            <a:r>
              <a:rPr lang="ko-KR" altLang="en-US" u="sng" smtClean="0"/>
              <a:t>미적용 인구집단</a:t>
            </a:r>
            <a:r>
              <a:rPr lang="ko-KR" altLang="en-US" smtClean="0"/>
              <a:t>이 공존</a:t>
            </a:r>
            <a:endParaRPr lang="en-US" altLang="ko-KR" smtClean="0"/>
          </a:p>
          <a:p>
            <a:pPr lvl="1">
              <a:buFont typeface="Wingdings" pitchFamily="2" charset="2"/>
              <a:buNone/>
            </a:pPr>
            <a:r>
              <a:rPr lang="en-US" altLang="ko-KR" smtClean="0"/>
              <a:t>                                     (</a:t>
            </a:r>
            <a:r>
              <a:rPr lang="ko-KR" altLang="en-US" smtClean="0"/>
              <a:t>인구집단 전체가 </a:t>
            </a:r>
            <a:r>
              <a:rPr lang="en-US" altLang="ko-KR" smtClean="0"/>
              <a:t>‘</a:t>
            </a:r>
            <a:r>
              <a:rPr lang="ko-KR" altLang="en-US" smtClean="0"/>
              <a:t>비급여</a:t>
            </a:r>
            <a:r>
              <a:rPr lang="en-US" altLang="ko-KR" smtClean="0"/>
              <a:t>’)</a:t>
            </a:r>
          </a:p>
          <a:p>
            <a:pPr lvl="1"/>
            <a:endParaRPr lang="en-US" altLang="ko-KR" sz="1000" smtClean="0"/>
          </a:p>
          <a:p>
            <a:r>
              <a:rPr lang="ko-KR" altLang="en-US" smtClean="0">
                <a:solidFill>
                  <a:srgbClr val="262673"/>
                </a:solidFill>
              </a:rPr>
              <a:t>의료보험 적용 항목의 제한</a:t>
            </a:r>
            <a:endParaRPr lang="en-US" altLang="ko-KR" smtClean="0">
              <a:solidFill>
                <a:srgbClr val="262673"/>
              </a:solidFill>
            </a:endParaRPr>
          </a:p>
          <a:p>
            <a:pPr lvl="1"/>
            <a:r>
              <a:rPr lang="ko-KR" altLang="en-US" smtClean="0"/>
              <a:t>취약한 재정으로 인해 보험 적용 항목 제한</a:t>
            </a:r>
            <a:endParaRPr lang="en-US" altLang="ko-KR" smtClean="0"/>
          </a:p>
          <a:p>
            <a:pPr lvl="1"/>
            <a:r>
              <a:rPr lang="ko-KR" altLang="en-US" smtClean="0"/>
              <a:t>낮은 수가를 보전하는 우회로로 </a:t>
            </a:r>
            <a:r>
              <a:rPr lang="en-US" altLang="ko-KR" smtClean="0"/>
              <a:t>‘</a:t>
            </a:r>
            <a:r>
              <a:rPr lang="ko-KR" altLang="en-US" smtClean="0"/>
              <a:t>비급여</a:t>
            </a:r>
            <a:r>
              <a:rPr lang="en-US" altLang="ko-KR" smtClean="0"/>
              <a:t>’</a:t>
            </a:r>
            <a:r>
              <a:rPr lang="ko-KR" altLang="en-US" smtClean="0"/>
              <a:t>를 묵인</a:t>
            </a:r>
            <a:endParaRPr lang="en-US" altLang="ko-KR" smtClean="0"/>
          </a:p>
          <a:p>
            <a:pPr lvl="1"/>
            <a:endParaRPr lang="en-US" altLang="ko-KR" smtClean="0"/>
          </a:p>
          <a:p>
            <a:pPr>
              <a:buFontTx/>
              <a:buNone/>
            </a:pPr>
            <a:r>
              <a:rPr lang="en-US" altLang="ko-KR" sz="2400" smtClean="0">
                <a:solidFill>
                  <a:srgbClr val="262673"/>
                </a:solidFill>
                <a:sym typeface="Verdana" pitchFamily="34" charset="0"/>
              </a:rPr>
              <a:t> </a:t>
            </a:r>
            <a:r>
              <a:rPr lang="ko-KR" altLang="en-US" sz="2400" smtClean="0">
                <a:solidFill>
                  <a:srgbClr val="262673"/>
                </a:solidFill>
              </a:rPr>
              <a:t>의료보험이 적용되지 않는 </a:t>
            </a:r>
            <a:r>
              <a:rPr lang="en-US" altLang="ko-KR" sz="2400" smtClean="0">
                <a:solidFill>
                  <a:srgbClr val="262673"/>
                </a:solidFill>
              </a:rPr>
              <a:t>‘</a:t>
            </a:r>
            <a:r>
              <a:rPr lang="ko-KR" altLang="en-US" sz="2400" smtClean="0">
                <a:solidFill>
                  <a:srgbClr val="262673"/>
                </a:solidFill>
              </a:rPr>
              <a:t>비급여</a:t>
            </a:r>
            <a:r>
              <a:rPr lang="en-US" altLang="ko-KR" sz="2400" smtClean="0">
                <a:solidFill>
                  <a:srgbClr val="262673"/>
                </a:solidFill>
              </a:rPr>
              <a:t>’</a:t>
            </a:r>
            <a:r>
              <a:rPr lang="ko-KR" altLang="en-US" sz="2400" smtClean="0">
                <a:solidFill>
                  <a:srgbClr val="262673"/>
                </a:solidFill>
              </a:rPr>
              <a:t>를 구조화</a:t>
            </a:r>
            <a:endParaRPr lang="en-US" altLang="ko-KR" smtClean="0">
              <a:solidFill>
                <a:srgbClr val="262673"/>
              </a:solidFill>
            </a:endParaRPr>
          </a:p>
          <a:p>
            <a:pPr>
              <a:buFontTx/>
              <a:buNone/>
            </a:pPr>
            <a:r>
              <a:rPr lang="en-US" altLang="ko-KR" sz="2400" smtClean="0">
                <a:solidFill>
                  <a:srgbClr val="00B050"/>
                </a:solidFill>
              </a:rPr>
              <a:t> - 1989</a:t>
            </a:r>
            <a:r>
              <a:rPr lang="ko-KR" altLang="en-US" sz="2400" smtClean="0">
                <a:solidFill>
                  <a:srgbClr val="00B050"/>
                </a:solidFill>
              </a:rPr>
              <a:t>년 전국민 의료보험 실시로 적용 인구 문제는 해결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23</a:t>
            </a:r>
          </a:p>
        </p:txBody>
      </p:sp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4.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조합방식의 운영체계와 급여 확대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조합방식으로 의료보험 순차적 구성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대규모 사업장 단독조합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중소규모 사업장 공동조합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err="1" smtClean="0">
                <a:sym typeface="Wingdings" pitchFamily="2" charset="2"/>
              </a:rPr>
              <a:t>자영자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지역조합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defRPr/>
            </a:pPr>
            <a:r>
              <a:rPr lang="ko-KR" altLang="en-US" dirty="0" smtClean="0"/>
              <a:t>재정이 안정적인 직장조합과 열악한 지역조합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재정이 열악한 조합에 맞춘 급여 확대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급여 확대의 결정적 장애 요인으로 작용</a:t>
            </a:r>
            <a:endParaRPr lang="en-US" altLang="ko-KR" dirty="0" smtClean="0">
              <a:sym typeface="Wingdings" pitchFamily="2" charset="2"/>
            </a:endParaRPr>
          </a:p>
          <a:p>
            <a:pPr lvl="2">
              <a:defRPr/>
            </a:pPr>
            <a:endParaRPr lang="en-US" altLang="ko-KR" dirty="0" smtClean="0">
              <a:sym typeface="Wingdings" pitchFamily="2" charset="2"/>
            </a:endParaRPr>
          </a:p>
          <a:p>
            <a:pPr>
              <a:defRPr/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 의료보험 통합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국민건강보험 출범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b="1" dirty="0" smtClean="0">
                <a:solidFill>
                  <a:srgbClr val="00B050"/>
                </a:solidFill>
              </a:rPr>
              <a:t>조합방식으로 인한 급여 확대 장애 요인은 해소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 이후 본격적인 건강보험의 </a:t>
            </a:r>
            <a:r>
              <a:rPr lang="ko-KR" altLang="en-US" dirty="0" err="1" smtClean="0"/>
              <a:t>보장성</a:t>
            </a:r>
            <a:r>
              <a:rPr lang="ko-KR" altLang="en-US" dirty="0" smtClean="0"/>
              <a:t> 확대 정책 시행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오랜 </a:t>
            </a:r>
            <a:r>
              <a:rPr lang="ko-KR" altLang="en-US" dirty="0" err="1" smtClean="0"/>
              <a:t>저급여</a:t>
            </a:r>
            <a:r>
              <a:rPr lang="ko-KR" altLang="en-US" dirty="0" smtClean="0"/>
              <a:t> 체제의 유지로 여전히 보장성은 취약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</a:t>
            </a:r>
          </a:p>
        </p:txBody>
      </p:sp>
      <p:sp>
        <p:nvSpPr>
          <p:cNvPr id="17410" name="제목 1"/>
          <p:cNvSpPr>
            <a:spLocks noGrp="1"/>
          </p:cNvSpPr>
          <p:nvPr>
            <p:ph type="title"/>
          </p:nvPr>
        </p:nvSpPr>
        <p:spPr>
          <a:xfrm>
            <a:off x="1150938" y="1428750"/>
            <a:ext cx="6850062" cy="642938"/>
          </a:xfrm>
        </p:spPr>
        <p:txBody>
          <a:bodyPr/>
          <a:lstStyle/>
          <a:p>
            <a:pPr algn="ctr"/>
            <a:r>
              <a:rPr lang="ko-KR" altLang="en-US" smtClean="0"/>
              <a:t>목 차</a:t>
            </a:r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1571625" y="2786063"/>
            <a:ext cx="6643688" cy="32146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mtClean="0">
                <a:solidFill>
                  <a:schemeClr val="tx1"/>
                </a:solidFill>
              </a:rPr>
              <a:t>I. </a:t>
            </a:r>
            <a:r>
              <a:rPr lang="ko-KR" altLang="en-US" smtClean="0">
                <a:solidFill>
                  <a:schemeClr val="tx1"/>
                </a:solidFill>
              </a:rPr>
              <a:t>보건의료체계 모순의 배태</a:t>
            </a:r>
            <a:endParaRPr lang="en-US" altLang="ko-KR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ko-KR" sz="16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ko-KR" smtClean="0">
                <a:solidFill>
                  <a:schemeClr val="tx1"/>
                </a:solidFill>
              </a:rPr>
              <a:t>II. </a:t>
            </a:r>
            <a:r>
              <a:rPr lang="ko-KR" altLang="en-US" smtClean="0">
                <a:solidFill>
                  <a:schemeClr val="tx1"/>
                </a:solidFill>
              </a:rPr>
              <a:t>보건의료의 전개</a:t>
            </a:r>
            <a:r>
              <a:rPr lang="en-US" altLang="ko-KR" smtClean="0">
                <a:solidFill>
                  <a:schemeClr val="tx1"/>
                </a:solidFill>
              </a:rPr>
              <a:t>: 1975~2010</a:t>
            </a:r>
            <a:r>
              <a:rPr lang="ko-KR" altLang="en-US" smtClean="0">
                <a:solidFill>
                  <a:schemeClr val="tx1"/>
                </a:solidFill>
              </a:rPr>
              <a:t>년</a:t>
            </a:r>
            <a:endParaRPr lang="en-US" altLang="ko-KR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ko-KR" sz="16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ko-KR" smtClean="0">
                <a:solidFill>
                  <a:schemeClr val="tx1"/>
                </a:solidFill>
              </a:rPr>
              <a:t>III. </a:t>
            </a:r>
            <a:r>
              <a:rPr lang="ko-KR" altLang="en-US" smtClean="0">
                <a:solidFill>
                  <a:schemeClr val="tx1"/>
                </a:solidFill>
              </a:rPr>
              <a:t>보건의료의 현 상황과 과제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24</a:t>
            </a:r>
          </a:p>
        </p:txBody>
      </p:sp>
      <p:sp>
        <p:nvSpPr>
          <p:cNvPr id="542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모순의 결합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공공재원의 확대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민간병원의 증가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정면 충돌</a:t>
            </a:r>
            <a:endParaRPr lang="en-US" altLang="ko-KR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보험재정 </a:t>
            </a:r>
            <a:r>
              <a:rPr lang="ko-KR" altLang="en-US" dirty="0" err="1" smtClean="0"/>
              <a:t>보호형</a:t>
            </a:r>
            <a:r>
              <a:rPr lang="ko-KR" altLang="en-US" dirty="0" smtClean="0"/>
              <a:t> 제도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보험재정 </a:t>
            </a:r>
            <a:r>
              <a:rPr lang="ko-KR" altLang="en-US" dirty="0" err="1" smtClean="0"/>
              <a:t>악화형</a:t>
            </a:r>
            <a:r>
              <a:rPr lang="ko-KR" altLang="en-US" dirty="0" smtClean="0"/>
              <a:t> 제도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 정면 충돌</a:t>
            </a:r>
            <a:endParaRPr lang="en-US" altLang="ko-KR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보험 적용 인구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급여항목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</a:p>
          <a:p>
            <a:pPr>
              <a:buFontTx/>
              <a:buNone/>
              <a:defRPr/>
            </a:pPr>
            <a:r>
              <a:rPr lang="en-US" altLang="ko-KR" dirty="0" smtClean="0"/>
              <a:t>   ‘</a:t>
            </a:r>
            <a:r>
              <a:rPr lang="ko-KR" altLang="en-US" dirty="0" smtClean="0"/>
              <a:t>보험 </a:t>
            </a:r>
            <a:r>
              <a:rPr lang="ko-KR" altLang="en-US" dirty="0" err="1" smtClean="0"/>
              <a:t>미적용</a:t>
            </a:r>
            <a:r>
              <a:rPr lang="ko-KR" altLang="en-US" dirty="0" smtClean="0"/>
              <a:t> 인구</a:t>
            </a:r>
            <a:r>
              <a:rPr lang="en-US" altLang="ko-KR" dirty="0" smtClean="0"/>
              <a:t>(’89</a:t>
            </a:r>
            <a:r>
              <a:rPr lang="ko-KR" altLang="en-US" dirty="0" smtClean="0"/>
              <a:t>까지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비급여</a:t>
            </a:r>
            <a:r>
              <a:rPr lang="ko-KR" altLang="en-US" dirty="0" smtClean="0"/>
              <a:t> 항목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>
              <a:buFontTx/>
              <a:buNone/>
              <a:defRPr/>
            </a:pPr>
            <a:r>
              <a:rPr lang="en-US" altLang="ko-KR" dirty="0" smtClean="0"/>
              <a:t>    </a:t>
            </a:r>
            <a:r>
              <a:rPr lang="ko-KR" altLang="en-US" dirty="0" smtClean="0"/>
              <a:t>이중 가격 구조 형성 </a:t>
            </a:r>
            <a:endParaRPr lang="en-US" altLang="ko-KR" dirty="0" smtClean="0"/>
          </a:p>
          <a:p>
            <a:pPr>
              <a:buFontTx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     </a:t>
            </a:r>
            <a:r>
              <a:rPr lang="ko-KR" altLang="en-US" dirty="0" smtClean="0">
                <a:sym typeface="Wingdings" pitchFamily="2" charset="2"/>
              </a:rPr>
              <a:t>비용 전가 방식이 고착화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25</a:t>
            </a:r>
          </a:p>
        </p:txBody>
      </p:sp>
      <p:sp>
        <p:nvSpPr>
          <p:cNvPr id="563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바람직하게는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…</a:t>
            </a:r>
            <a:endParaRPr lang="ko-KR" altLang="en-US" sz="2800" smtClean="0">
              <a:solidFill>
                <a:srgbClr val="0404E0"/>
              </a:solidFill>
              <a:latin typeface="Wingdings 3" pitchFamily="18" charset="2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857375"/>
            <a:ext cx="8358188" cy="392906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공공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재원 </a:t>
            </a:r>
            <a:r>
              <a:rPr lang="en-US" altLang="ko-KR" dirty="0" smtClean="0"/>
              <a:t>– ‘</a:t>
            </a:r>
            <a:r>
              <a:rPr lang="ko-KR" altLang="en-US" dirty="0" smtClean="0"/>
              <a:t>공공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공급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>
                <a:solidFill>
                  <a:srgbClr val="0404E0"/>
                </a:solidFill>
              </a:rPr>
              <a:t>의료보험 도입과 </a:t>
            </a:r>
            <a:r>
              <a:rPr lang="en-US" altLang="ko-KR" dirty="0" smtClean="0">
                <a:solidFill>
                  <a:srgbClr val="0404E0"/>
                </a:solidFill>
              </a:rPr>
              <a:t>‘</a:t>
            </a:r>
            <a:r>
              <a:rPr lang="ko-KR" altLang="en-US" dirty="0" smtClean="0">
                <a:solidFill>
                  <a:srgbClr val="0404E0"/>
                </a:solidFill>
              </a:rPr>
              <a:t>공공병원 및 공익적 민간병원</a:t>
            </a:r>
            <a:r>
              <a:rPr lang="en-US" altLang="ko-KR" dirty="0" smtClean="0">
                <a:solidFill>
                  <a:srgbClr val="0404E0"/>
                </a:solidFill>
              </a:rPr>
              <a:t>’</a:t>
            </a:r>
            <a:r>
              <a:rPr lang="ko-KR" altLang="en-US" dirty="0" smtClean="0">
                <a:solidFill>
                  <a:srgbClr val="0404E0"/>
                </a:solidFill>
              </a:rPr>
              <a:t>의 확충</a:t>
            </a:r>
            <a:endParaRPr lang="en-US" altLang="ko-KR" dirty="0" smtClean="0">
              <a:solidFill>
                <a:srgbClr val="0404E0"/>
              </a:solidFill>
            </a:endParaRPr>
          </a:p>
          <a:p>
            <a:pPr lvl="1"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자연스럽게 비용 절감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è"/>
              <a:defRPr/>
            </a:pPr>
            <a:endParaRPr lang="en-US" altLang="ko-KR" sz="1000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수가 인상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급여 확대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본인부담 인하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수가제도의 변경이 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    </a:t>
            </a:r>
            <a:r>
              <a:rPr lang="ko-KR" altLang="en-US" dirty="0" smtClean="0">
                <a:sym typeface="Wingdings" pitchFamily="2" charset="2"/>
              </a:rPr>
              <a:t>수월했을 것이고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ko-KR" sz="1000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보건의료서비스가 포괄적으로 구성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거시적 효율성이 제고</a:t>
            </a:r>
            <a:endParaRPr lang="en-US" altLang="ko-KR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dirty="0" smtClean="0">
                <a:sym typeface="Wingdings" pitchFamily="2" charset="2"/>
              </a:rPr>
              <a:t>    </a:t>
            </a:r>
            <a:r>
              <a:rPr lang="ko-KR" altLang="en-US" dirty="0" smtClean="0">
                <a:sym typeface="Wingdings" pitchFamily="2" charset="2"/>
              </a:rPr>
              <a:t>되었을 것임</a:t>
            </a:r>
            <a:endParaRPr lang="en-US" altLang="ko-KR" dirty="0" smtClean="0"/>
          </a:p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26</a:t>
            </a:r>
          </a:p>
        </p:txBody>
      </p:sp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보건의료공급체계와 건강보험 모순의 결합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88" y="1571625"/>
            <a:ext cx="8643937" cy="4786313"/>
          </a:xfrm>
        </p:spPr>
        <p:txBody>
          <a:bodyPr/>
          <a:lstStyle/>
          <a:p>
            <a:pPr marL="514350" indent="-514350">
              <a:buSzPct val="100000"/>
              <a:buFontTx/>
              <a:buAutoNum type="arabicPeriod"/>
              <a:defRPr/>
            </a:pPr>
            <a:r>
              <a:rPr lang="ko-KR" altLang="en-US" sz="2000" dirty="0" smtClean="0"/>
              <a:t>의사가 병원을 설립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경영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소규모 병원 난립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약국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의원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병원이 모두 경쟁하는 상태에서 보건의료공급을 민간에 일임하고</a:t>
            </a:r>
            <a:r>
              <a:rPr lang="en-US" altLang="ko-KR" sz="2000" dirty="0" smtClean="0"/>
              <a:t>, </a:t>
            </a:r>
          </a:p>
          <a:p>
            <a:pPr marL="514350" indent="-514350">
              <a:buFontTx/>
              <a:buAutoNum type="arabicPeriod"/>
              <a:defRPr/>
            </a:pPr>
            <a:endParaRPr lang="en-US" altLang="ko-KR" sz="11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r>
              <a:rPr lang="ko-KR" altLang="en-US" sz="2000" dirty="0" smtClean="0"/>
              <a:t>한편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병원 </a:t>
            </a:r>
            <a:r>
              <a:rPr lang="ko-KR" altLang="en-US" sz="2000" dirty="0" err="1" smtClean="0"/>
              <a:t>신증설을</a:t>
            </a:r>
            <a:r>
              <a:rPr lang="ko-KR" altLang="en-US" sz="2000" dirty="0" smtClean="0"/>
              <a:t> 위한 병원의 자금 지원과 의료보험으로 인해 증가한 의료수요로 이윤을 남긴 병원은 빠른 속도로 병상 증가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민간 </a:t>
            </a:r>
            <a:r>
              <a:rPr lang="ko-KR" altLang="en-US" sz="2000" dirty="0" err="1" smtClean="0"/>
              <a:t>병의원</a:t>
            </a:r>
            <a:r>
              <a:rPr lang="ko-KR" altLang="en-US" sz="2000" dirty="0" smtClean="0"/>
              <a:t> 팽창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공공병원의 비중 축소 </a:t>
            </a:r>
            <a:endParaRPr lang="en-US" altLang="ko-KR" sz="20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endParaRPr lang="en-US" altLang="ko-KR" sz="11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r>
              <a:rPr lang="ko-KR" altLang="en-US" sz="2000" dirty="0" smtClean="0"/>
              <a:t>부분적 인구 적용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제한적 급여 범위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조합주의 방식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낮은 수가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행위별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수가제를</a:t>
            </a:r>
            <a:r>
              <a:rPr lang="ko-KR" altLang="en-US" sz="2000" dirty="0" smtClean="0"/>
              <a:t> 결합함으로써</a:t>
            </a:r>
            <a:r>
              <a:rPr lang="en-US" altLang="ko-KR" sz="2000" dirty="0" smtClean="0"/>
              <a:t>,</a:t>
            </a:r>
          </a:p>
          <a:p>
            <a:pPr marL="514350" indent="-514350">
              <a:buFontTx/>
              <a:buAutoNum type="arabicPeriod"/>
              <a:defRPr/>
            </a:pPr>
            <a:endParaRPr lang="en-US" altLang="ko-KR" sz="11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r>
              <a:rPr lang="ko-KR" altLang="en-US" sz="2000" dirty="0" err="1" smtClean="0"/>
              <a:t>병의원은</a:t>
            </a:r>
            <a:r>
              <a:rPr lang="ko-KR" altLang="en-US" sz="2000" dirty="0" smtClean="0"/>
              <a:t> 부당청구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비보험</a:t>
            </a:r>
            <a:r>
              <a:rPr lang="ko-KR" altLang="en-US" sz="2000" dirty="0" smtClean="0"/>
              <a:t> 수가 책정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비보험</a:t>
            </a:r>
            <a:r>
              <a:rPr lang="ko-KR" altLang="en-US" sz="2000" dirty="0" smtClean="0"/>
              <a:t> 항목 추가 등을 당연시 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병원을 기업 방식으로 운영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병의원은</a:t>
            </a:r>
            <a:r>
              <a:rPr lang="ko-KR" altLang="en-US" sz="2000" dirty="0" smtClean="0"/>
              <a:t> 보수화</a:t>
            </a:r>
            <a:endParaRPr lang="en-US" altLang="ko-KR" sz="20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endParaRPr lang="en-US" altLang="ko-KR" sz="1100" dirty="0" smtClean="0"/>
          </a:p>
          <a:p>
            <a:pPr marL="514350" indent="-514350">
              <a:buSzPct val="100000"/>
              <a:buFontTx/>
              <a:buAutoNum type="arabicPeriod"/>
              <a:defRPr/>
            </a:pPr>
            <a:r>
              <a:rPr lang="ko-KR" altLang="en-US" sz="2000" dirty="0" smtClean="0"/>
              <a:t>공공재원인 의료보험 도입이 역설적으로 대규모의 보수집단을 형성하는 계기로 작용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27</a:t>
            </a:r>
          </a:p>
        </p:txBody>
      </p:sp>
      <p:sp>
        <p:nvSpPr>
          <p:cNvPr id="6146" name="제목 3"/>
          <p:cNvSpPr>
            <a:spLocks noGrp="1"/>
          </p:cNvSpPr>
          <p:nvPr>
            <p:ph type="ctrTitle"/>
          </p:nvPr>
        </p:nvSpPr>
        <p:spPr>
          <a:xfrm>
            <a:off x="785813" y="2000250"/>
            <a:ext cx="8010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3400" b="1" spc="-100" dirty="0" smtClean="0">
                <a:solidFill>
                  <a:srgbClr val="333399"/>
                </a:solidFill>
              </a:rPr>
              <a:t>II. </a:t>
            </a:r>
            <a:r>
              <a:rPr lang="ko-KR" altLang="en-US" sz="3400" b="1" spc="-100" dirty="0" smtClean="0">
                <a:solidFill>
                  <a:srgbClr val="333399"/>
                </a:solidFill>
              </a:rPr>
              <a:t>보건의료의 전개</a:t>
            </a:r>
            <a:r>
              <a:rPr lang="en-US" altLang="ko-KR" sz="3400" b="1" spc="-100" dirty="0" smtClean="0">
                <a:solidFill>
                  <a:srgbClr val="333399"/>
                </a:solidFill>
              </a:rPr>
              <a:t>: 1975</a:t>
            </a:r>
            <a:r>
              <a:rPr lang="ko-KR" altLang="en-US" sz="3400" b="1" spc="-100" dirty="0" smtClean="0">
                <a:solidFill>
                  <a:srgbClr val="333399"/>
                </a:solidFill>
              </a:rPr>
              <a:t> </a:t>
            </a:r>
            <a:r>
              <a:rPr lang="en-US" altLang="ko-KR" sz="3400" b="1" spc="-100" dirty="0" smtClean="0">
                <a:solidFill>
                  <a:srgbClr val="333399"/>
                </a:solidFill>
              </a:rPr>
              <a:t>~ 2010</a:t>
            </a:r>
            <a:r>
              <a:rPr lang="ko-KR" altLang="en-US" sz="3400" b="1" spc="-100" dirty="0" smtClean="0">
                <a:solidFill>
                  <a:srgbClr val="333399"/>
                </a:solidFill>
              </a:rPr>
              <a:t>년</a:t>
            </a:r>
            <a:endParaRPr lang="ko-KR" altLang="en-US" sz="3400" spc="-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28</a:t>
            </a:r>
          </a:p>
        </p:txBody>
      </p:sp>
      <p:sp>
        <p:nvSpPr>
          <p:cNvPr id="62466" name="제목 3"/>
          <p:cNvSpPr>
            <a:spLocks noGrp="1"/>
          </p:cNvSpPr>
          <p:nvPr>
            <p:ph type="ctrTitle"/>
          </p:nvPr>
        </p:nvSpPr>
        <p:spPr>
          <a:xfrm>
            <a:off x="928688" y="2000250"/>
            <a:ext cx="6929437" cy="1143000"/>
          </a:xfrm>
        </p:spPr>
        <p:txBody>
          <a:bodyPr/>
          <a:lstStyle/>
          <a:p>
            <a:pPr algn="ctr" eaLnBrk="1" hangingPunct="1"/>
            <a:r>
              <a:rPr lang="en-US" altLang="ko-KR" sz="3200" b="1" smtClean="0">
                <a:solidFill>
                  <a:srgbClr val="333399"/>
                </a:solidFill>
              </a:rPr>
              <a:t>1. </a:t>
            </a:r>
            <a:r>
              <a:rPr lang="ko-KR" altLang="en-US" sz="3200" b="1" smtClean="0">
                <a:solidFill>
                  <a:srgbClr val="333399"/>
                </a:solidFill>
              </a:rPr>
              <a:t>보건의료공급체계와 재정의 변화</a:t>
            </a:r>
            <a:endParaRPr lang="ko-KR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29</a:t>
            </a:r>
          </a:p>
        </p:txBody>
      </p:sp>
      <p:sp>
        <p:nvSpPr>
          <p:cNvPr id="645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병원의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병상 공급정책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7643813" y="1501775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민간병원</a:t>
            </a: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7643813" y="5178425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공공병원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1327150" y="5389563"/>
            <a:ext cx="642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21,726</a:t>
            </a:r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1327150" y="5588000"/>
            <a:ext cx="642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10,224</a:t>
            </a:r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7823200" y="1800225"/>
            <a:ext cx="7286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226,262</a:t>
            </a:r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7845425" y="5508625"/>
            <a:ext cx="6429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28,535</a:t>
            </a:r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21" name="TextBox 10"/>
          <p:cNvSpPr txBox="1">
            <a:spLocks noChangeArrowheads="1"/>
          </p:cNvSpPr>
          <p:nvPr/>
        </p:nvSpPr>
        <p:spPr bwMode="auto">
          <a:xfrm>
            <a:off x="5413375" y="6380163"/>
            <a:ext cx="3290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연도 전국병원명부</a:t>
            </a:r>
            <a:endParaRPr lang="en-US" altLang="ko-KR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특수병원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정신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결핵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요양병원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군병원 제외</a:t>
            </a:r>
          </a:p>
        </p:txBody>
      </p:sp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3719513" y="981075"/>
            <a:ext cx="295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인구당 급성기 병상수 </a:t>
            </a:r>
            <a:r>
              <a:rPr lang="en-US" altLang="ko-KR" sz="1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OECD </a:t>
            </a:r>
            <a:r>
              <a:rPr lang="ko-KR" altLang="en-US" sz="1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평균 초과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68488" y="1317625"/>
            <a:ext cx="2700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해외차관지원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(‘78~’86)</a:t>
            </a: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시설 융자금 금리차 보전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(‘78~84)</a:t>
            </a:r>
            <a:endParaRPr lang="ko-KR" altLang="en-US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rot="5400000">
            <a:off x="209550" y="3609975"/>
            <a:ext cx="3600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5763" y="2484438"/>
            <a:ext cx="1352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농어촌발전기금</a:t>
            </a:r>
            <a:endParaRPr lang="en-US" altLang="ko-KR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(‘86~’88)</a:t>
            </a:r>
            <a:endParaRPr lang="ko-KR" altLang="en-US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rot="5400000">
            <a:off x="2212975" y="3846513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16200" y="1881188"/>
            <a:ext cx="180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지역별 의료기관 개설</a:t>
            </a:r>
            <a:endParaRPr lang="en-US" altLang="ko-KR" sz="1300" b="1">
              <a:solidFill>
                <a:srgbClr val="0404E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허가</a:t>
            </a:r>
            <a:r>
              <a:rPr lang="en-US" altLang="ko-KR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제한 규칙</a:t>
            </a:r>
            <a:r>
              <a:rPr lang="en-US" altLang="ko-KR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endParaRPr lang="ko-KR" altLang="en-US" sz="1300" b="1">
              <a:solidFill>
                <a:srgbClr val="0404E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rot="5400000">
            <a:off x="1674812" y="3625851"/>
            <a:ext cx="2447925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sp>
        <p:nvSpPr>
          <p:cNvPr id="64529" name="TextBox 24"/>
          <p:cNvSpPr txBox="1">
            <a:spLocks noChangeArrowheads="1"/>
          </p:cNvSpPr>
          <p:nvPr/>
        </p:nvSpPr>
        <p:spPr bwMode="auto">
          <a:xfrm>
            <a:off x="1752600" y="6286500"/>
            <a:ext cx="4167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병상 신증설 금지구역</a:t>
            </a:r>
            <a:r>
              <a:rPr lang="en-US" altLang="ko-KR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제한지역</a:t>
            </a:r>
            <a:r>
              <a:rPr lang="en-US" altLang="ko-KR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권장지역 장관 고시</a:t>
            </a:r>
            <a:endParaRPr lang="en-US" altLang="ko-KR" sz="1100" b="1">
              <a:solidFill>
                <a:srgbClr val="0404E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**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대진료권 병상 상한제 폐지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병상 신증설 기준 완화</a:t>
            </a:r>
            <a:endParaRPr lang="en-US" altLang="ko-KR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***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대진료권 내 개설 및 신증설 기준 완화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33750" y="3032125"/>
            <a:ext cx="18621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의료기관 합리적 배치</a:t>
            </a:r>
            <a:endParaRPr lang="en-US" altLang="ko-KR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관련 고시 개정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**</a:t>
            </a: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의대 부속병원 신증설 </a:t>
            </a:r>
            <a:endParaRPr lang="en-US" altLang="ko-KR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완화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***</a:t>
            </a:r>
          </a:p>
          <a:p>
            <a:endParaRPr lang="ko-KR" altLang="en-US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화살표 연결선 27"/>
          <p:cNvCxnSpPr>
            <a:cxnSpLocks noChangeShapeType="1"/>
          </p:cNvCxnSpPr>
          <p:nvPr/>
        </p:nvCxnSpPr>
        <p:spPr bwMode="auto">
          <a:xfrm rot="5400000">
            <a:off x="3459163" y="4186238"/>
            <a:ext cx="7556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79725" y="5229225"/>
            <a:ext cx="2295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국민복지연금 지원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(‘91~’93)</a:t>
            </a:r>
            <a:endParaRPr lang="ko-KR" altLang="en-US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1" name="직선 화살표 연결선 30"/>
          <p:cNvCxnSpPr>
            <a:cxnSpLocks noChangeShapeType="1"/>
          </p:cNvCxnSpPr>
          <p:nvPr/>
        </p:nvCxnSpPr>
        <p:spPr bwMode="auto">
          <a:xfrm rot="16200000" flipV="1">
            <a:off x="3751263" y="4968875"/>
            <a:ext cx="539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60825" y="4767263"/>
            <a:ext cx="2755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의료기관 개설 허가권 시군구 이관</a:t>
            </a:r>
            <a:endParaRPr lang="en-US" altLang="ko-KR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종합병원 병상 신증설 신고제 폐지</a:t>
            </a:r>
          </a:p>
        </p:txBody>
      </p:sp>
      <p:cxnSp>
        <p:nvCxnSpPr>
          <p:cNvPr id="34" name="직선 화살표 연결선 33"/>
          <p:cNvCxnSpPr>
            <a:cxnSpLocks noChangeShapeType="1"/>
          </p:cNvCxnSpPr>
          <p:nvPr/>
        </p:nvCxnSpPr>
        <p:spPr bwMode="auto">
          <a:xfrm rot="5400000" flipH="1" flipV="1">
            <a:off x="4227513" y="4630738"/>
            <a:ext cx="3238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91063" y="4268788"/>
            <a:ext cx="2633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의대 부속병원 신증설 기준 폐지</a:t>
            </a:r>
            <a:endParaRPr lang="en-US" altLang="ko-KR" sz="13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재특</a:t>
            </a:r>
            <a:r>
              <a:rPr lang="en-US" altLang="ko-KR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농특 지원</a:t>
            </a:r>
          </a:p>
        </p:txBody>
      </p:sp>
      <p:cxnSp>
        <p:nvCxnSpPr>
          <p:cNvPr id="37" name="직선 화살표 연결선 36"/>
          <p:cNvCxnSpPr>
            <a:cxnSpLocks noChangeShapeType="1"/>
          </p:cNvCxnSpPr>
          <p:nvPr/>
        </p:nvCxnSpPr>
        <p:spPr bwMode="auto">
          <a:xfrm rot="10800000">
            <a:off x="4613275" y="4246563"/>
            <a:ext cx="14287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29238" y="3914775"/>
            <a:ext cx="13033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재특 지원 중단</a:t>
            </a:r>
          </a:p>
        </p:txBody>
      </p:sp>
      <p:cxnSp>
        <p:nvCxnSpPr>
          <p:cNvPr id="40" name="직선 화살표 연결선 39"/>
          <p:cNvCxnSpPr>
            <a:cxnSpLocks noChangeShapeType="1"/>
          </p:cNvCxnSpPr>
          <p:nvPr/>
        </p:nvCxnSpPr>
        <p:spPr bwMode="auto">
          <a:xfrm rot="5400000" flipH="1" flipV="1">
            <a:off x="5268912" y="3725863"/>
            <a:ext cx="428625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40300" y="2109788"/>
            <a:ext cx="17446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요양병원 전환 지원</a:t>
            </a:r>
            <a:endParaRPr lang="en-US" altLang="ko-KR" sz="1300" b="1">
              <a:solidFill>
                <a:srgbClr val="0404E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300" b="1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병상수급계획 의무화</a:t>
            </a:r>
          </a:p>
        </p:txBody>
      </p:sp>
      <p:cxnSp>
        <p:nvCxnSpPr>
          <p:cNvPr id="43" name="직선 화살표 연결선 42"/>
          <p:cNvCxnSpPr>
            <a:cxnSpLocks noChangeShapeType="1"/>
          </p:cNvCxnSpPr>
          <p:nvPr/>
        </p:nvCxnSpPr>
        <p:spPr bwMode="auto">
          <a:xfrm rot="5400000">
            <a:off x="5863431" y="2782094"/>
            <a:ext cx="357188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cxnSp>
        <p:nvCxnSpPr>
          <p:cNvPr id="45" name="직선 연결선 44"/>
          <p:cNvCxnSpPr/>
          <p:nvPr/>
        </p:nvCxnSpPr>
        <p:spPr bwMode="auto">
          <a:xfrm rot="5400000">
            <a:off x="2865438" y="3595688"/>
            <a:ext cx="46799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33" name="차트 32"/>
          <p:cNvGraphicFramePr/>
          <p:nvPr/>
        </p:nvGraphicFramePr>
        <p:xfrm>
          <a:off x="1157602" y="1092566"/>
          <a:ext cx="657442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44" name="TextBox 8"/>
          <p:cNvSpPr txBox="1">
            <a:spLocks noChangeArrowheads="1"/>
          </p:cNvSpPr>
          <p:nvPr/>
        </p:nvSpPr>
        <p:spPr bwMode="auto">
          <a:xfrm>
            <a:off x="665163" y="1208088"/>
            <a:ext cx="700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병상 수</a:t>
            </a:r>
          </a:p>
        </p:txBody>
      </p:sp>
      <p:sp>
        <p:nvSpPr>
          <p:cNvPr id="64545" name="TextBox 8"/>
          <p:cNvSpPr txBox="1">
            <a:spLocks noChangeArrowheads="1"/>
          </p:cNvSpPr>
          <p:nvPr/>
        </p:nvSpPr>
        <p:spPr bwMode="auto">
          <a:xfrm>
            <a:off x="7583488" y="1209675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공공병상 비율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6" grpId="0"/>
      <p:bldP spid="29" grpId="0"/>
      <p:bldP spid="32" grpId="0"/>
      <p:bldP spid="35" grpId="0"/>
      <p:bldP spid="38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30</a:t>
            </a:r>
          </a:p>
        </p:txBody>
      </p:sp>
      <p:sp>
        <p:nvSpPr>
          <p:cNvPr id="665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병원의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병상 수급</a:t>
            </a:r>
          </a:p>
        </p:txBody>
      </p:sp>
      <p:graphicFrame>
        <p:nvGraphicFramePr>
          <p:cNvPr id="4" name="차트 3"/>
          <p:cNvGraphicFramePr/>
          <p:nvPr/>
        </p:nvGraphicFramePr>
        <p:xfrm>
          <a:off x="0" y="1142984"/>
          <a:ext cx="585788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4500530" y="3929066"/>
          <a:ext cx="4643470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1531938" y="1117600"/>
            <a:ext cx="321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급성기 병상 수급 현황</a:t>
            </a:r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5572125" y="3929063"/>
            <a:ext cx="3214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장기 요양 병상 수급 현황</a:t>
            </a:r>
          </a:p>
        </p:txBody>
      </p:sp>
      <p:sp>
        <p:nvSpPr>
          <p:cNvPr id="66567" name="TextBox 10"/>
          <p:cNvSpPr txBox="1">
            <a:spLocks noChangeArrowheads="1"/>
          </p:cNvSpPr>
          <p:nvPr/>
        </p:nvSpPr>
        <p:spPr bwMode="auto">
          <a:xfrm>
            <a:off x="639763" y="4357688"/>
            <a:ext cx="31432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연도별 한국보건산업진흥원 추계 결과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31</a:t>
            </a:r>
          </a:p>
        </p:txBody>
      </p:sp>
      <p:sp>
        <p:nvSpPr>
          <p:cNvPr id="686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건강보험 적용률</a:t>
            </a:r>
          </a:p>
        </p:txBody>
      </p:sp>
      <p:graphicFrame>
        <p:nvGraphicFramePr>
          <p:cNvPr id="4" name="차트 3"/>
          <p:cNvGraphicFramePr/>
          <p:nvPr/>
        </p:nvGraphicFramePr>
        <p:xfrm>
          <a:off x="1162049" y="1484784"/>
          <a:ext cx="6819901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2" name="Text Box 1"/>
          <p:cNvSpPr txBox="1">
            <a:spLocks noChangeArrowheads="1"/>
          </p:cNvSpPr>
          <p:nvPr/>
        </p:nvSpPr>
        <p:spPr bwMode="auto">
          <a:xfrm>
            <a:off x="2505075" y="4941888"/>
            <a:ext cx="11588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r>
              <a:rPr lang="ko-KR" altLang="en-US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공교보험 시행</a:t>
            </a:r>
          </a:p>
        </p:txBody>
      </p:sp>
      <p:sp>
        <p:nvSpPr>
          <p:cNvPr id="68613" name="Text Box 2"/>
          <p:cNvSpPr txBox="1">
            <a:spLocks noChangeArrowheads="1"/>
          </p:cNvSpPr>
          <p:nvPr/>
        </p:nvSpPr>
        <p:spPr bwMode="auto">
          <a:xfrm>
            <a:off x="2863850" y="4567238"/>
            <a:ext cx="11572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r>
              <a:rPr lang="ko-KR" altLang="en-US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지역보험 시행</a:t>
            </a:r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4356100" y="2084388"/>
            <a:ext cx="169703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>
            <a:spAutoFit/>
          </a:bodyPr>
          <a:lstStyle/>
          <a:p>
            <a:r>
              <a:rPr lang="ko-KR" altLang="en-US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전국민의료보험 시행</a:t>
            </a:r>
          </a:p>
        </p:txBody>
      </p:sp>
      <p:sp>
        <p:nvSpPr>
          <p:cNvPr id="68615" name="Line 2"/>
          <p:cNvSpPr>
            <a:spLocks noChangeShapeType="1"/>
          </p:cNvSpPr>
          <p:nvPr/>
        </p:nvSpPr>
        <p:spPr bwMode="auto">
          <a:xfrm flipH="1" flipV="1">
            <a:off x="2287588" y="4870450"/>
            <a:ext cx="1905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8616" name="Line 3"/>
          <p:cNvSpPr>
            <a:spLocks noChangeShapeType="1"/>
          </p:cNvSpPr>
          <p:nvPr/>
        </p:nvSpPr>
        <p:spPr bwMode="auto">
          <a:xfrm flipH="1" flipV="1">
            <a:off x="2687638" y="4551363"/>
            <a:ext cx="17145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8617" name="Line 4"/>
          <p:cNvSpPr>
            <a:spLocks noChangeShapeType="1"/>
          </p:cNvSpPr>
          <p:nvPr/>
        </p:nvSpPr>
        <p:spPr bwMode="auto">
          <a:xfrm flipH="1" flipV="1">
            <a:off x="4211638" y="1963738"/>
            <a:ext cx="17145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8618" name="Text Box 5"/>
          <p:cNvSpPr txBox="1">
            <a:spLocks noChangeArrowheads="1"/>
          </p:cNvSpPr>
          <p:nvPr/>
        </p:nvSpPr>
        <p:spPr bwMode="auto">
          <a:xfrm>
            <a:off x="3886200" y="1611313"/>
            <a:ext cx="411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18288" rIns="0" bIns="0">
            <a:spAutoFit/>
          </a:bodyPr>
          <a:lstStyle/>
          <a:p>
            <a:r>
              <a:rPr lang="en-US" altLang="ko-KR" sz="1100" i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94.0%</a:t>
            </a:r>
          </a:p>
        </p:txBody>
      </p:sp>
      <p:sp>
        <p:nvSpPr>
          <p:cNvPr id="68619" name="Text Box 6"/>
          <p:cNvSpPr txBox="1">
            <a:spLocks noChangeArrowheads="1"/>
          </p:cNvSpPr>
          <p:nvPr/>
        </p:nvSpPr>
        <p:spPr bwMode="auto">
          <a:xfrm>
            <a:off x="1733550" y="4997450"/>
            <a:ext cx="3349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18288" rIns="0" bIns="0">
            <a:spAutoFit/>
          </a:bodyPr>
          <a:lstStyle/>
          <a:p>
            <a:r>
              <a:rPr lang="en-US" altLang="ko-KR" sz="1100" i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8.8%</a:t>
            </a:r>
          </a:p>
        </p:txBody>
      </p:sp>
      <p:sp>
        <p:nvSpPr>
          <p:cNvPr id="68620" name="Text Box 7"/>
          <p:cNvSpPr txBox="1">
            <a:spLocks noChangeArrowheads="1"/>
          </p:cNvSpPr>
          <p:nvPr/>
        </p:nvSpPr>
        <p:spPr bwMode="auto">
          <a:xfrm>
            <a:off x="7635875" y="1724025"/>
            <a:ext cx="4079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18288" rIns="0" bIns="0">
            <a:spAutoFit/>
          </a:bodyPr>
          <a:lstStyle/>
          <a:p>
            <a:r>
              <a:rPr lang="en-US" altLang="ko-KR" sz="1100" i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99.1%</a:t>
            </a:r>
          </a:p>
        </p:txBody>
      </p:sp>
      <p:sp>
        <p:nvSpPr>
          <p:cNvPr id="68621" name="TextBox 10"/>
          <p:cNvSpPr txBox="1">
            <a:spLocks noChangeArrowheads="1"/>
          </p:cNvSpPr>
          <p:nvPr/>
        </p:nvSpPr>
        <p:spPr bwMode="auto">
          <a:xfrm>
            <a:off x="839788" y="6381750"/>
            <a:ext cx="74564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 총인구는 통계청 추계연앙인구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의료보장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건강보험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의료급여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적용 인구는 연도말 의료보장통계자료 기준임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622" name="TextBox 10"/>
          <p:cNvSpPr txBox="1">
            <a:spLocks noChangeArrowheads="1"/>
          </p:cNvSpPr>
          <p:nvPr/>
        </p:nvSpPr>
        <p:spPr bwMode="auto">
          <a:xfrm>
            <a:off x="6357938" y="6021388"/>
            <a:ext cx="16748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국민건강보험공단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32</a:t>
            </a:r>
          </a:p>
        </p:txBody>
      </p:sp>
      <p:sp>
        <p:nvSpPr>
          <p:cNvPr id="70658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642937"/>
          </a:xfrm>
        </p:spPr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국민의료비 중 건강보험재정의 비율 </a:t>
            </a:r>
          </a:p>
        </p:txBody>
      </p:sp>
      <p:sp>
        <p:nvSpPr>
          <p:cNvPr id="70659" name="TextBox 10"/>
          <p:cNvSpPr txBox="1">
            <a:spLocks noChangeArrowheads="1"/>
          </p:cNvSpPr>
          <p:nvPr/>
        </p:nvSpPr>
        <p:spPr bwMode="auto">
          <a:xfrm>
            <a:off x="4467225" y="5959475"/>
            <a:ext cx="3432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OECD Health Data 2009</a:t>
            </a: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국민의료비 중에서 사회보장기금이 차지하는 비중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차트 8"/>
          <p:cNvGraphicFramePr/>
          <p:nvPr/>
        </p:nvGraphicFramePr>
        <p:xfrm>
          <a:off x="1277634" y="1124744"/>
          <a:ext cx="65887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1733550" y="4613275"/>
            <a:ext cx="674688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13.2%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288213" y="1568450"/>
            <a:ext cx="673100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42.5%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33</a:t>
            </a:r>
          </a:p>
        </p:txBody>
      </p:sp>
      <p:sp>
        <p:nvSpPr>
          <p:cNvPr id="72706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642937"/>
          </a:xfrm>
        </p:spPr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진료비 중 건강보험 부담의 비율 </a:t>
            </a:r>
          </a:p>
        </p:txBody>
      </p:sp>
      <p:sp>
        <p:nvSpPr>
          <p:cNvPr id="72707" name="TextBox 10"/>
          <p:cNvSpPr txBox="1">
            <a:spLocks noChangeArrowheads="1"/>
          </p:cNvSpPr>
          <p:nvPr/>
        </p:nvSpPr>
        <p:spPr bwMode="auto">
          <a:xfrm>
            <a:off x="4284663" y="6264275"/>
            <a:ext cx="403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국민건강보험공단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연도별 본인부담실태조사 결과</a:t>
            </a:r>
          </a:p>
        </p:txBody>
      </p:sp>
      <p:graphicFrame>
        <p:nvGraphicFramePr>
          <p:cNvPr id="5" name="차트 4"/>
          <p:cNvGraphicFramePr/>
          <p:nvPr/>
        </p:nvGraphicFramePr>
        <p:xfrm>
          <a:off x="971600" y="1268760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6</a:t>
            </a:r>
          </a:p>
        </p:txBody>
      </p:sp>
      <p:sp>
        <p:nvSpPr>
          <p:cNvPr id="19458" name="제목 3"/>
          <p:cNvSpPr>
            <a:spLocks noGrp="1"/>
          </p:cNvSpPr>
          <p:nvPr>
            <p:ph type="ctrTitle"/>
          </p:nvPr>
        </p:nvSpPr>
        <p:spPr>
          <a:xfrm>
            <a:off x="990600" y="2000250"/>
            <a:ext cx="7581900" cy="1143000"/>
          </a:xfrm>
        </p:spPr>
        <p:txBody>
          <a:bodyPr/>
          <a:lstStyle/>
          <a:p>
            <a:pPr algn="ctr" eaLnBrk="1" hangingPunct="1"/>
            <a:r>
              <a:rPr lang="en-US" altLang="ko-KR" sz="3600" b="1" smtClean="0">
                <a:solidFill>
                  <a:srgbClr val="333399"/>
                </a:solidFill>
              </a:rPr>
              <a:t>I. </a:t>
            </a:r>
            <a:r>
              <a:rPr lang="ko-KR" altLang="en-US" sz="3600" b="1" smtClean="0">
                <a:solidFill>
                  <a:srgbClr val="333399"/>
                </a:solidFill>
              </a:rPr>
              <a:t>보건의료체계 모순의 배태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34</a:t>
            </a:r>
          </a:p>
        </p:txBody>
      </p:sp>
      <p:sp>
        <p:nvSpPr>
          <p:cNvPr id="747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민간의료보험의 시장 형성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1268413"/>
            <a:ext cx="8526462" cy="5256212"/>
          </a:xfrm>
        </p:spPr>
        <p:txBody>
          <a:bodyPr/>
          <a:lstStyle/>
          <a:p>
            <a:r>
              <a:rPr lang="ko-KR" altLang="en-US" smtClean="0">
                <a:solidFill>
                  <a:srgbClr val="262673"/>
                </a:solidFill>
              </a:rPr>
              <a:t>정액형 민간의료보험 상품</a:t>
            </a:r>
            <a:endParaRPr lang="en-US" altLang="ko-KR" smtClean="0">
              <a:solidFill>
                <a:srgbClr val="262673"/>
              </a:solidFill>
            </a:endParaRPr>
          </a:p>
          <a:p>
            <a:pPr lvl="1"/>
            <a:r>
              <a:rPr lang="en-US" altLang="ko-KR" smtClean="0"/>
              <a:t>’78</a:t>
            </a:r>
            <a:r>
              <a:rPr lang="ko-KR" altLang="en-US" smtClean="0"/>
              <a:t>년</a:t>
            </a:r>
            <a:r>
              <a:rPr lang="en-US" altLang="ko-KR" smtClean="0"/>
              <a:t>,</a:t>
            </a:r>
            <a:r>
              <a:rPr lang="ko-KR" altLang="en-US" smtClean="0"/>
              <a:t> 생명보험의 특약으로 정액형 질병보장 상품 판매</a:t>
            </a:r>
            <a:endParaRPr lang="en-US" altLang="ko-KR" smtClean="0"/>
          </a:p>
          <a:p>
            <a:pPr lvl="1"/>
            <a:r>
              <a:rPr lang="en-US" altLang="ko-KR" smtClean="0"/>
              <a:t>’97</a:t>
            </a:r>
            <a:r>
              <a:rPr lang="ko-KR" altLang="en-US" smtClean="0"/>
              <a:t>년</a:t>
            </a:r>
            <a:r>
              <a:rPr lang="en-US" altLang="ko-KR" smtClean="0"/>
              <a:t>, </a:t>
            </a:r>
            <a:r>
              <a:rPr lang="ko-KR" altLang="en-US" smtClean="0"/>
              <a:t>질병을 기본계약으로 하는 상품 판매</a:t>
            </a:r>
            <a:endParaRPr lang="en-US" altLang="ko-KR" smtClean="0"/>
          </a:p>
          <a:p>
            <a:pPr lvl="1"/>
            <a:endParaRPr lang="en-US" altLang="ko-KR" sz="1000" smtClean="0"/>
          </a:p>
          <a:p>
            <a:r>
              <a:rPr lang="ko-KR" altLang="en-US" smtClean="0">
                <a:solidFill>
                  <a:srgbClr val="262673"/>
                </a:solidFill>
              </a:rPr>
              <a:t>실손형 민간의료보험 상품</a:t>
            </a:r>
            <a:endParaRPr lang="en-US" altLang="ko-KR" smtClean="0">
              <a:solidFill>
                <a:srgbClr val="262673"/>
              </a:solidFill>
            </a:endParaRPr>
          </a:p>
          <a:p>
            <a:pPr lvl="1"/>
            <a:r>
              <a:rPr lang="ko-KR" altLang="en-US" smtClean="0"/>
              <a:t>손해보험사</a:t>
            </a:r>
            <a:endParaRPr lang="en-US" altLang="ko-KR" smtClean="0"/>
          </a:p>
          <a:p>
            <a:pPr lvl="2"/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‘71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년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,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단기 손해보험 상품으로 질병보험 판매</a:t>
            </a:r>
            <a:endParaRPr lang="en-US" altLang="ko-KR" smtClean="0">
              <a:latin typeface="Wingdings 2" pitchFamily="18" charset="2"/>
              <a:ea typeface="맑은 고딕" pitchFamily="50" charset="-127"/>
            </a:endParaRPr>
          </a:p>
          <a:p>
            <a:pPr lvl="2"/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‘92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년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,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장기 손해보험 상품으로 질병보험 판매</a:t>
            </a:r>
            <a:endParaRPr lang="en-US" altLang="ko-KR" smtClean="0">
              <a:latin typeface="Wingdings 2" pitchFamily="18" charset="2"/>
              <a:ea typeface="맑은 고딕" pitchFamily="50" charset="-127"/>
            </a:endParaRPr>
          </a:p>
          <a:p>
            <a:pPr lvl="1"/>
            <a:r>
              <a:rPr lang="ko-KR" altLang="en-US" smtClean="0"/>
              <a:t>생명보험사</a:t>
            </a:r>
            <a:endParaRPr lang="en-US" altLang="ko-KR" smtClean="0"/>
          </a:p>
          <a:p>
            <a:pPr lvl="2"/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‘03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년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,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단체 실손 상품 판매</a:t>
            </a:r>
            <a:endParaRPr lang="en-US" altLang="ko-KR" smtClean="0">
              <a:latin typeface="Wingdings 2" pitchFamily="18" charset="2"/>
              <a:ea typeface="맑은 고딕" pitchFamily="50" charset="-127"/>
            </a:endParaRPr>
          </a:p>
          <a:p>
            <a:pPr lvl="2"/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‘08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년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,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개인 실손 상품 판매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 </a:t>
            </a:r>
            <a:endParaRPr lang="en-US" altLang="ko-KR" smtClean="0">
              <a:latin typeface="Wingdings 2" pitchFamily="18" charset="2"/>
              <a:ea typeface="맑은 고딕" pitchFamily="50" charset="-127"/>
            </a:endParaRPr>
          </a:p>
          <a:p>
            <a:pPr lvl="2"/>
            <a:endParaRPr lang="en-US" altLang="ko-KR" sz="1000" smtClean="0">
              <a:latin typeface="Wingdings 2" pitchFamily="18" charset="2"/>
              <a:ea typeface="맑은 고딕" pitchFamily="50" charset="-127"/>
            </a:endParaRPr>
          </a:p>
          <a:p>
            <a:r>
              <a:rPr lang="ko-KR" altLang="en-US" smtClean="0">
                <a:solidFill>
                  <a:srgbClr val="262673"/>
                </a:solidFill>
              </a:rPr>
              <a:t>실손형 민간의료보험의 시장 점유율 급증</a:t>
            </a:r>
            <a:endParaRPr lang="en-US" altLang="ko-KR" smtClean="0">
              <a:solidFill>
                <a:srgbClr val="262673"/>
              </a:solidFill>
            </a:endParaRPr>
          </a:p>
          <a:p>
            <a:pPr lvl="2"/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‘96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년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, 5.2% 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  <a:sym typeface="Wingdings" pitchFamily="2" charset="2"/>
              </a:rPr>
              <a:t> ’08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  <a:sym typeface="Wingdings" pitchFamily="2" charset="2"/>
              </a:rPr>
              <a:t>년 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  <a:sym typeface="Wingdings" pitchFamily="2" charset="2"/>
              </a:rPr>
              <a:t>20.8%</a:t>
            </a:r>
            <a:r>
              <a:rPr lang="en-US" altLang="ko-KR" smtClean="0">
                <a:latin typeface="Wingdings 2" pitchFamily="18" charset="2"/>
                <a:ea typeface="맑은 고딕" pitchFamily="50" charset="-127"/>
              </a:rPr>
              <a:t> </a:t>
            </a:r>
            <a:r>
              <a:rPr lang="ko-KR" altLang="en-US" smtClean="0">
                <a:latin typeface="Wingdings 2" pitchFamily="18" charset="2"/>
                <a:ea typeface="맑은 고딕" pitchFamily="50" charset="-127"/>
              </a:rPr>
              <a:t> 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35</a:t>
            </a:r>
          </a:p>
        </p:txBody>
      </p:sp>
      <p:sp>
        <p:nvSpPr>
          <p:cNvPr id="768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재정의 변화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민간의료보험의 팽창</a:t>
            </a:r>
          </a:p>
        </p:txBody>
      </p:sp>
      <p:sp>
        <p:nvSpPr>
          <p:cNvPr id="76803" name="TextBox 10"/>
          <p:cNvSpPr txBox="1">
            <a:spLocks noChangeArrowheads="1"/>
          </p:cNvSpPr>
          <p:nvPr/>
        </p:nvSpPr>
        <p:spPr bwMode="auto">
          <a:xfrm>
            <a:off x="2771775" y="6165850"/>
            <a:ext cx="53292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OECD Health Data 2009</a:t>
            </a: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정기택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효율적 의료보장체계 구축을 위한 민영건강보험 활성화 방안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2007</a:t>
            </a:r>
          </a:p>
          <a:p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* ‘07, ’08</a:t>
            </a:r>
            <a:r>
              <a:rPr lang="ko-KR" altLang="en-US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민간의료보험 자료는 복지국가소사이어티 연구보고서</a:t>
            </a:r>
            <a:r>
              <a:rPr lang="en-US" altLang="ko-KR" sz="1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(2009)</a:t>
            </a:r>
            <a:endParaRPr lang="ko-KR" altLang="en-US" sz="11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1187624" y="1196752"/>
          <a:ext cx="6840760" cy="498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05" name="TextBox 6"/>
          <p:cNvSpPr txBox="1">
            <a:spLocks noChangeArrowheads="1"/>
          </p:cNvSpPr>
          <p:nvPr/>
        </p:nvSpPr>
        <p:spPr bwMode="auto">
          <a:xfrm>
            <a:off x="2339975" y="34290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tx1"/>
                </a:solidFill>
              </a:rPr>
              <a:t>6.9%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6806" name="TextBox 8"/>
          <p:cNvSpPr txBox="1">
            <a:spLocks noChangeArrowheads="1"/>
          </p:cNvSpPr>
          <p:nvPr/>
        </p:nvSpPr>
        <p:spPr bwMode="auto">
          <a:xfrm>
            <a:off x="6535738" y="1433513"/>
            <a:ext cx="70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tx1"/>
                </a:solidFill>
              </a:rPr>
              <a:t>18.0%</a:t>
            </a:r>
            <a:endParaRPr lang="ko-KR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36</a:t>
            </a:r>
          </a:p>
        </p:txBody>
      </p:sp>
      <p:sp>
        <p:nvSpPr>
          <p:cNvPr id="788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보건의료 재정의 변화 종합</a:t>
            </a: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5416550" y="4495800"/>
            <a:ext cx="863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굴림" charset="-127"/>
                <a:ea typeface="굴림" charset="-127"/>
              </a:rPr>
              <a:t>영리법인</a:t>
            </a:r>
            <a:endParaRPr lang="en-US" altLang="ko-KR" sz="1200" b="1">
              <a:solidFill>
                <a:schemeClr val="tx1"/>
              </a:solidFill>
              <a:latin typeface="굴림" charset="-127"/>
              <a:ea typeface="굴림" charset="-127"/>
            </a:endParaRPr>
          </a:p>
          <a:p>
            <a:pPr algn="ctr"/>
            <a:r>
              <a:rPr lang="ko-KR" altLang="en-US" sz="1200" b="1">
                <a:solidFill>
                  <a:schemeClr val="tx1"/>
                </a:solidFill>
                <a:latin typeface="굴림" charset="-127"/>
                <a:ea typeface="굴림" charset="-127"/>
              </a:rPr>
              <a:t>주장</a:t>
            </a:r>
          </a:p>
        </p:txBody>
      </p:sp>
      <p:cxnSp>
        <p:nvCxnSpPr>
          <p:cNvPr id="78852" name="직선 화살표 연결선 13"/>
          <p:cNvCxnSpPr>
            <a:cxnSpLocks noChangeShapeType="1"/>
          </p:cNvCxnSpPr>
          <p:nvPr/>
        </p:nvCxnSpPr>
        <p:spPr bwMode="auto">
          <a:xfrm rot="5400000">
            <a:off x="5752307" y="5037931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78853" name="TextBox 1"/>
          <p:cNvSpPr txBox="1">
            <a:spLocks noChangeArrowheads="1"/>
          </p:cNvSpPr>
          <p:nvPr/>
        </p:nvSpPr>
        <p:spPr bwMode="auto">
          <a:xfrm>
            <a:off x="5222875" y="5457825"/>
            <a:ext cx="1584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굴림" charset="-127"/>
                <a:ea typeface="굴림" charset="-127"/>
              </a:rPr>
              <a:t>민간보험 본격 대두</a:t>
            </a:r>
          </a:p>
        </p:txBody>
      </p:sp>
      <p:cxnSp>
        <p:nvCxnSpPr>
          <p:cNvPr id="78854" name="직선 화살표 연결선 16"/>
          <p:cNvCxnSpPr>
            <a:cxnSpLocks noChangeShapeType="1"/>
          </p:cNvCxnSpPr>
          <p:nvPr/>
        </p:nvCxnSpPr>
        <p:spPr bwMode="auto">
          <a:xfrm rot="5400000" flipH="1" flipV="1">
            <a:off x="5145882" y="5564981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8" name="TextBox 7"/>
          <p:cNvSpPr txBox="1"/>
          <p:nvPr/>
        </p:nvSpPr>
        <p:spPr>
          <a:xfrm>
            <a:off x="5708650" y="6145213"/>
            <a:ext cx="1944688" cy="2841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민간의료보험료 수입 기준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9" name="차트 28"/>
          <p:cNvGraphicFramePr/>
          <p:nvPr/>
        </p:nvGraphicFramePr>
        <p:xfrm>
          <a:off x="482301" y="1598636"/>
          <a:ext cx="7258051" cy="463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4"/>
          <p:cNvSpPr txBox="1"/>
          <p:nvPr/>
        </p:nvSpPr>
        <p:spPr>
          <a:xfrm>
            <a:off x="6384925" y="1504950"/>
            <a:ext cx="1220788" cy="2619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건강보험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적용률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6510338" y="2708275"/>
            <a:ext cx="747712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건강보험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보장률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6489700" y="4200525"/>
            <a:ext cx="1363663" cy="477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국민의료비 중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ts val="1500"/>
              </a:lnSpc>
              <a:defRPr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건강보험재정 비율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521075" y="4991100"/>
            <a:ext cx="1081088" cy="2841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공공병상 비율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7450138" y="4872038"/>
            <a:ext cx="1422400" cy="4778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국민의료비 중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ts val="15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민간의료보험 비율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*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7421563" y="3340100"/>
            <a:ext cx="1652587" cy="476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가상적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국민의료비 중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건강보험재정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비율</a:t>
            </a:r>
          </a:p>
        </p:txBody>
      </p:sp>
      <p:cxnSp>
        <p:nvCxnSpPr>
          <p:cNvPr id="37" name="직선 연결선 36"/>
          <p:cNvCxnSpPr/>
          <p:nvPr/>
        </p:nvCxnSpPr>
        <p:spPr bwMode="auto">
          <a:xfrm flipV="1">
            <a:off x="6950075" y="3346450"/>
            <a:ext cx="347663" cy="1571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8864" name="직선 연결선 46"/>
          <p:cNvCxnSpPr>
            <a:cxnSpLocks noChangeShapeType="1"/>
          </p:cNvCxnSpPr>
          <p:nvPr/>
        </p:nvCxnSpPr>
        <p:spPr bwMode="auto">
          <a:xfrm rot="10800000" flipV="1">
            <a:off x="6813550" y="1981200"/>
            <a:ext cx="433388" cy="288925"/>
          </a:xfrm>
          <a:prstGeom prst="line">
            <a:avLst/>
          </a:prstGeom>
          <a:noFill/>
          <a:ln w="31750" algn="ctr">
            <a:solidFill>
              <a:srgbClr val="FF6600"/>
            </a:solidFill>
            <a:prstDash val="sysDash"/>
            <a:miter lim="800000"/>
            <a:headEnd/>
            <a:tailEnd/>
          </a:ln>
        </p:spPr>
      </p:cxnSp>
      <p:sp>
        <p:nvSpPr>
          <p:cNvPr id="48" name="TextBox 6"/>
          <p:cNvSpPr txBox="1"/>
          <p:nvPr/>
        </p:nvSpPr>
        <p:spPr>
          <a:xfrm>
            <a:off x="7434263" y="2143125"/>
            <a:ext cx="1222375" cy="476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가상적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>
              <a:lnSpc>
                <a:spcPts val="1500"/>
              </a:lnSpc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건강보험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보장률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8866" name="직선 연결선 49"/>
          <p:cNvCxnSpPr>
            <a:cxnSpLocks noChangeShapeType="1"/>
          </p:cNvCxnSpPr>
          <p:nvPr/>
        </p:nvCxnSpPr>
        <p:spPr bwMode="auto">
          <a:xfrm flipV="1">
            <a:off x="6948488" y="5032375"/>
            <a:ext cx="287337" cy="73025"/>
          </a:xfrm>
          <a:prstGeom prst="line">
            <a:avLst/>
          </a:prstGeom>
          <a:noFill/>
          <a:ln w="15875" algn="ctr">
            <a:solidFill>
              <a:srgbClr val="CC3300"/>
            </a:solidFill>
            <a:prstDash val="dash"/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37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민간병원의 양적 확대는 한계에 달함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 경에 이미 수요를 넘어서 전반적 공급 과잉 상태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2008</a:t>
            </a:r>
            <a:r>
              <a:rPr lang="ko-KR" altLang="en-US" dirty="0" smtClean="0"/>
              <a:t>년 공공병상 비중은 </a:t>
            </a:r>
            <a:r>
              <a:rPr lang="en-US" altLang="ko-KR" dirty="0" smtClean="0"/>
              <a:t>11.2%</a:t>
            </a:r>
            <a:r>
              <a:rPr lang="ko-KR" altLang="en-US" dirty="0" smtClean="0"/>
              <a:t>로 더 이상 줄어들기 어려움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err="1" smtClean="0"/>
              <a:t>진료량</a:t>
            </a:r>
            <a:r>
              <a:rPr lang="ko-KR" altLang="en-US" dirty="0" smtClean="0"/>
              <a:t> 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의사 성과급제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비보험</a:t>
            </a:r>
            <a:r>
              <a:rPr lang="ko-KR" altLang="en-US" dirty="0" smtClean="0"/>
              <a:t> 진료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비보험</a:t>
            </a:r>
            <a:r>
              <a:rPr lang="ko-KR" altLang="en-US" dirty="0" smtClean="0"/>
              <a:t> 수가 인상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건강검진 등으로 수익 증대를 도모 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민간병원의 근본적인 돌파구는 아님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최근에는 그나마 한계에 도달 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endParaRPr lang="ko-KR" altLang="en-US" dirty="0"/>
          </a:p>
        </p:txBody>
      </p:sp>
      <p:sp>
        <p:nvSpPr>
          <p:cNvPr id="8089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1975-2010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년의 변화에 대한 해석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38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민간병원의 질적 변화를 통한 성장을 도모해야 하는 상태에 도달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r>
              <a:rPr lang="ko-KR" altLang="en-US" sz="2400" b="1" dirty="0" smtClean="0"/>
              <a:t>영리의료법인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이윤추구가 자유로운 공급자 형태</a:t>
            </a:r>
            <a:r>
              <a:rPr lang="en-US" altLang="ko-KR" sz="2400" b="1" dirty="0" smtClean="0"/>
              <a:t>)</a:t>
            </a:r>
          </a:p>
          <a:p>
            <a:pPr lvl="1">
              <a:defRPr/>
            </a:pPr>
            <a:r>
              <a:rPr lang="ko-KR" altLang="en-US" sz="2400" b="1" dirty="0" smtClean="0"/>
              <a:t>민간의료보험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영리의료법인을 위한 추가 재원</a:t>
            </a:r>
            <a:r>
              <a:rPr lang="en-US" altLang="ko-KR" sz="2400" b="1" dirty="0" smtClean="0"/>
              <a:t>)</a:t>
            </a:r>
          </a:p>
          <a:p>
            <a:pPr lvl="1">
              <a:defRPr/>
            </a:pPr>
            <a:r>
              <a:rPr lang="ko-KR" altLang="en-US" sz="2400" b="1" dirty="0" smtClean="0"/>
              <a:t>해외환자 유치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영리의료법인의 새로운 시장 개발</a:t>
            </a:r>
            <a:r>
              <a:rPr lang="en-US" altLang="ko-KR" sz="2400" b="1" dirty="0" smtClean="0"/>
              <a:t>)</a:t>
            </a:r>
          </a:p>
          <a:p>
            <a:pPr lvl="1">
              <a:defRPr/>
            </a:pPr>
            <a:endParaRPr lang="en-US" altLang="ko-KR" sz="2400" b="1" dirty="0" smtClean="0"/>
          </a:p>
          <a:p>
            <a:pPr lvl="1">
              <a:defRPr/>
            </a:pPr>
            <a:r>
              <a:rPr lang="ko-KR" altLang="en-US" sz="2400" b="1" dirty="0" smtClean="0"/>
              <a:t>국민</a:t>
            </a:r>
            <a:r>
              <a:rPr lang="en-US" altLang="ko-KR" sz="2400" b="1" dirty="0" smtClean="0"/>
              <a:t>/</a:t>
            </a:r>
            <a:r>
              <a:rPr lang="ko-KR" altLang="en-US" sz="2400" b="1" dirty="0" smtClean="0"/>
              <a:t>환자의 이익은 도외시</a:t>
            </a:r>
            <a:endParaRPr lang="en-US" altLang="ko-KR" sz="2400" b="1" dirty="0" smtClean="0"/>
          </a:p>
          <a:p>
            <a:pPr lvl="1">
              <a:defRPr/>
            </a:pPr>
            <a:r>
              <a:rPr lang="ko-KR" altLang="en-US" sz="2400" b="1" dirty="0" smtClean="0"/>
              <a:t>보건의료비의 팽창과 거시적 효율성 악화는 간과 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39</a:t>
            </a:r>
          </a:p>
        </p:txBody>
      </p:sp>
      <p:sp>
        <p:nvSpPr>
          <p:cNvPr id="84994" name="제목 3"/>
          <p:cNvSpPr>
            <a:spLocks noGrp="1"/>
          </p:cNvSpPr>
          <p:nvPr>
            <p:ph type="ctrTitle"/>
          </p:nvPr>
        </p:nvSpPr>
        <p:spPr>
          <a:xfrm>
            <a:off x="1143000" y="2000250"/>
            <a:ext cx="5357813" cy="1143000"/>
          </a:xfrm>
        </p:spPr>
        <p:txBody>
          <a:bodyPr/>
          <a:lstStyle/>
          <a:p>
            <a:pPr algn="ctr" eaLnBrk="1" hangingPunct="1"/>
            <a:r>
              <a:rPr lang="en-US" altLang="ko-KR" sz="3200" b="1" smtClean="0">
                <a:solidFill>
                  <a:srgbClr val="333399"/>
                </a:solidFill>
              </a:rPr>
              <a:t>2. </a:t>
            </a:r>
            <a:r>
              <a:rPr lang="ko-KR" altLang="en-US" sz="3200" b="1" smtClean="0">
                <a:solidFill>
                  <a:srgbClr val="333399"/>
                </a:solidFill>
              </a:rPr>
              <a:t>보건의료 정책의 혼선 </a:t>
            </a:r>
            <a:endParaRPr lang="ko-KR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40</a:t>
            </a:r>
          </a:p>
        </p:txBody>
      </p:sp>
      <p:sp>
        <p:nvSpPr>
          <p:cNvPr id="870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정부의 보건의료정책 변화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27050" y="1500188"/>
          <a:ext cx="8259763" cy="497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691"/>
                <a:gridCol w="3407115"/>
                <a:gridCol w="3786213"/>
              </a:tblGrid>
              <a:tr h="88786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진보적 정책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보수적 정책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</a:tr>
              <a:tr h="1258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전두환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노태우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김영삼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의료보험적용 확대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전국민의료보험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(‘89)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보사부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민간병원의 양적 팽창 지원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문교부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내무부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소관병원에 영리추구 종용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현대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삼성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대우 등 재벌병원 설립 허용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endParaRPr lang="en-US" altLang="ko-KR" sz="8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en-US" altLang="ko-KR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(</a:t>
                      </a:r>
                      <a:r>
                        <a:rPr lang="ko-KR" altLang="en-US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민간부문에서 민간의보 판매 시작</a:t>
                      </a:r>
                      <a:r>
                        <a:rPr lang="en-US" altLang="ko-KR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algn="l" latinLnBrk="1">
                        <a:buFont typeface="Arial" pitchFamily="34" charset="0"/>
                        <a:buNone/>
                      </a:pPr>
                      <a:endParaRPr lang="ko-KR" altLang="en-US" sz="1400" dirty="0">
                        <a:solidFill>
                          <a:srgbClr val="0404E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</a:tr>
              <a:tr h="1224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김대중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Char char="•"/>
                      </a:pP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의료보험 통합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의약분업</a:t>
                      </a:r>
                      <a:r>
                        <a:rPr lang="en-US" altLang="ko-KR" sz="14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시행</a:t>
                      </a:r>
                      <a:endParaRPr lang="en-US" altLang="ko-KR" sz="14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공공보건의료에관한법률</a:t>
                      </a:r>
                      <a:r>
                        <a:rPr lang="ko-KR" altLang="en-US" sz="14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제정</a:t>
                      </a:r>
                      <a:endParaRPr lang="en-US" altLang="ko-KR" sz="14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복지부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민간병원의 양적 팽창 지원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교육부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행자부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소관병원에 영리추구 종용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1"/>
                      <a:endParaRPr lang="ko-KR" altLang="en-US" sz="1400" dirty="0">
                        <a:solidFill>
                          <a:srgbClr val="0404E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</a:tr>
              <a:tr h="15581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노무현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건강보험 </a:t>
                      </a:r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보장성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강화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보건소 기능 강화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도시보건지소 신설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경제부처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</a:p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동북아 의료허브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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외국인 전용병원 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  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영리의료법인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민간의료보험 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 복지부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: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소극적 대응 </a:t>
                      </a: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영리법인 논의 본격화</a:t>
                      </a:r>
                      <a:r>
                        <a:rPr lang="en-US" altLang="ko-KR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민간의보 팽창</a:t>
                      </a:r>
                      <a:r>
                        <a:rPr lang="en-US" altLang="ko-KR" sz="1400" dirty="0" smtClean="0">
                          <a:solidFill>
                            <a:srgbClr val="0404E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rgbClr val="0404E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41</a:t>
            </a:r>
          </a:p>
        </p:txBody>
      </p:sp>
      <p:sp>
        <p:nvSpPr>
          <p:cNvPr id="890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의 문 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28625" y="2071688"/>
            <a:ext cx="8526463" cy="3357562"/>
          </a:xfrm>
        </p:spPr>
        <p:txBody>
          <a:bodyPr/>
          <a:lstStyle/>
          <a:p>
            <a:pPr>
              <a:defRPr/>
            </a:pPr>
            <a:r>
              <a:rPr lang="ko-KR" altLang="en-US" sz="2400" dirty="0" smtClean="0"/>
              <a:t>왜 정부는 공공재정의 확충에 반하는 민간병상의 급증을 조장했을까</a:t>
            </a:r>
            <a:r>
              <a:rPr lang="en-US" altLang="ko-KR" sz="2400" dirty="0" smtClean="0"/>
              <a:t>? </a:t>
            </a:r>
          </a:p>
          <a:p>
            <a:pPr>
              <a:defRPr/>
            </a:pPr>
            <a:endParaRPr lang="en-US" altLang="ko-KR" sz="2400" dirty="0" smtClean="0"/>
          </a:p>
          <a:p>
            <a:pPr>
              <a:defRPr/>
            </a:pPr>
            <a:r>
              <a:rPr lang="ko-KR" altLang="en-US" sz="2400" dirty="0" smtClean="0"/>
              <a:t>왜 공공병원 확충의 주장은 무시되었을까</a:t>
            </a:r>
            <a:r>
              <a:rPr lang="en-US" altLang="ko-KR" sz="2400" dirty="0" smtClean="0"/>
              <a:t>? </a:t>
            </a:r>
          </a:p>
          <a:p>
            <a:pPr>
              <a:defRPr/>
            </a:pPr>
            <a:endParaRPr lang="en-US" altLang="ko-KR" sz="2400" dirty="0" smtClean="0"/>
          </a:p>
          <a:p>
            <a:pPr>
              <a:defRPr/>
            </a:pPr>
            <a:r>
              <a:rPr lang="ko-KR" altLang="en-US" sz="2400" dirty="0" smtClean="0"/>
              <a:t>왜 영리의료법인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민간의보 확충의 정책이 나왔을까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42</a:t>
            </a:r>
          </a:p>
        </p:txBody>
      </p:sp>
      <p:sp>
        <p:nvSpPr>
          <p:cNvPr id="911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가설적  해답  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28625" y="1428750"/>
            <a:ext cx="8072438" cy="5000625"/>
          </a:xfrm>
        </p:spPr>
        <p:txBody>
          <a:bodyPr/>
          <a:lstStyle/>
          <a:p>
            <a:pPr>
              <a:defRPr/>
            </a:pPr>
            <a:r>
              <a:rPr lang="ko-KR" altLang="en-US" sz="2400" dirty="0" smtClean="0"/>
              <a:t>보건의료공급에 대한 역사적 담론 </a:t>
            </a:r>
            <a:endParaRPr lang="en-US" altLang="ko-KR" sz="24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en-US" altLang="ko-KR" sz="2000" dirty="0" smtClean="0"/>
              <a:t>70</a:t>
            </a:r>
            <a:r>
              <a:rPr lang="ko-KR" altLang="en-US" sz="2000" dirty="0" smtClean="0"/>
              <a:t>년대 후반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보건의료제공은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보건의료 제공은 민간이 위주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공공은 민간의 기능을 보완</a:t>
            </a:r>
            <a:r>
              <a:rPr lang="en-US" altLang="ko-KR" sz="2000" dirty="0" smtClean="0"/>
              <a:t>”’</a:t>
            </a:r>
            <a:r>
              <a:rPr lang="ko-KR" altLang="en-US" sz="2000" dirty="0" smtClean="0"/>
              <a:t>해야 한다는 것이 보편적인 이론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의료보험으로 늘어나는 의료수요를 민간병원으로 충족한다는 것이 기본 정책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당시 공공병상의 확충은 전혀 고려되지 않았음 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이후 민간병상 의존은 역사적 경로를 형성</a:t>
            </a:r>
            <a:endParaRPr lang="en-US" altLang="ko-KR" sz="20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공공병원은 빈민진료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보건소는 예방사업의 역할로 민간의료에 대해 보완적인 것으로 이해 </a:t>
            </a:r>
            <a:endParaRPr lang="en-US" altLang="ko-KR" sz="20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보건소는 </a:t>
            </a:r>
            <a:r>
              <a:rPr lang="en-US" altLang="ko-KR" sz="2000" dirty="0" smtClean="0"/>
              <a:t>90</a:t>
            </a:r>
            <a:r>
              <a:rPr lang="ko-KR" altLang="en-US" sz="2000" dirty="0" smtClean="0"/>
              <a:t>년대 중반 질병관리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건강증진으로 부활하였으나 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병상공급 과잉 상태에서 공공병원은 확충의 논리를 잡을 수 없게 됨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43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28625" y="1428750"/>
            <a:ext cx="8072438" cy="5000625"/>
          </a:xfrm>
        </p:spPr>
        <p:txBody>
          <a:bodyPr/>
          <a:lstStyle/>
          <a:p>
            <a:pPr>
              <a:defRPr/>
            </a:pPr>
            <a:r>
              <a:rPr lang="ko-KR" altLang="en-US" sz="2400" dirty="0" smtClean="0"/>
              <a:t>보건의료운동은 이 담론과 경로를 수정하지 못했음</a:t>
            </a:r>
            <a:endParaRPr lang="en-US" altLang="ko-KR" sz="24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의료보험 통합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의약분업 당시 제기된 주요 과제들로 보건의료공급체계에 운동의 우선순위를 높게 부여할 수 없었음</a:t>
            </a:r>
            <a:r>
              <a:rPr lang="en-US" altLang="ko-KR" sz="2000" dirty="0" smtClean="0"/>
              <a:t> </a:t>
            </a:r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보건의료 공급의 공공성에 대한 담론이 약한 상태에서 정부 정책이 변화는 나타나지 않음</a:t>
            </a:r>
            <a:r>
              <a:rPr lang="en-US" altLang="ko-KR" sz="2000" dirty="0" smtClean="0"/>
              <a:t>. </a:t>
            </a:r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>
                <a:solidFill>
                  <a:srgbClr val="0404E0"/>
                </a:solidFill>
              </a:rPr>
              <a:t>이제 역으로 </a:t>
            </a:r>
            <a:r>
              <a:rPr lang="ko-KR" altLang="en-US" sz="2000" dirty="0" err="1" smtClean="0">
                <a:solidFill>
                  <a:srgbClr val="0404E0"/>
                </a:solidFill>
              </a:rPr>
              <a:t>영리성이</a:t>
            </a:r>
            <a:r>
              <a:rPr lang="ko-KR" altLang="en-US" sz="2000" dirty="0" smtClean="0">
                <a:solidFill>
                  <a:srgbClr val="0404E0"/>
                </a:solidFill>
              </a:rPr>
              <a:t> 강한 보건의료공급체계가 건강보험의 공공성을 압박하고 있는 상황 </a:t>
            </a:r>
            <a:endParaRPr lang="en-US" altLang="ko-KR" sz="2000" dirty="0" smtClean="0">
              <a:solidFill>
                <a:srgbClr val="0404E0"/>
              </a:solidFill>
            </a:endParaRPr>
          </a:p>
          <a:p>
            <a:pPr lvl="1">
              <a:defRPr/>
            </a:pPr>
            <a:endParaRPr lang="en-US" altLang="ko-KR" sz="2000" dirty="0" smtClean="0">
              <a:solidFill>
                <a:srgbClr val="0404E0"/>
              </a:solidFill>
            </a:endParaRPr>
          </a:p>
          <a:p>
            <a:pPr lvl="1">
              <a:defRPr/>
            </a:pPr>
            <a:r>
              <a:rPr lang="ko-KR" altLang="en-US" sz="2000" dirty="0" smtClean="0">
                <a:solidFill>
                  <a:srgbClr val="0404E0"/>
                </a:solidFill>
              </a:rPr>
              <a:t>보건의료공급 부분의 공공성 강화 없이는 재정의 공공성도 방어하기 어려울 것임</a:t>
            </a:r>
            <a:r>
              <a:rPr lang="en-US" altLang="ko-KR" sz="2000" dirty="0" smtClean="0">
                <a:solidFill>
                  <a:srgbClr val="0404E0"/>
                </a:solidFill>
              </a:rPr>
              <a:t>.</a:t>
            </a:r>
          </a:p>
        </p:txBody>
      </p:sp>
      <p:sp>
        <p:nvSpPr>
          <p:cNvPr id="9318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7</a:t>
            </a:r>
          </a:p>
        </p:txBody>
      </p:sp>
      <p:sp>
        <p:nvSpPr>
          <p:cNvPr id="21506" name="제목 3"/>
          <p:cNvSpPr>
            <a:spLocks noGrp="1"/>
          </p:cNvSpPr>
          <p:nvPr>
            <p:ph type="ctrTitle"/>
          </p:nvPr>
        </p:nvSpPr>
        <p:spPr>
          <a:xfrm>
            <a:off x="928688" y="2000250"/>
            <a:ext cx="6081712" cy="1143000"/>
          </a:xfrm>
        </p:spPr>
        <p:txBody>
          <a:bodyPr/>
          <a:lstStyle/>
          <a:p>
            <a:pPr algn="ctr" eaLnBrk="1" hangingPunct="1"/>
            <a:r>
              <a:rPr lang="en-US" altLang="ko-KR" sz="3200" b="1" smtClean="0">
                <a:solidFill>
                  <a:srgbClr val="333399"/>
                </a:solidFill>
              </a:rPr>
              <a:t>1. </a:t>
            </a:r>
            <a:r>
              <a:rPr lang="ko-KR" altLang="en-US" sz="3200" b="1" smtClean="0">
                <a:solidFill>
                  <a:srgbClr val="333399"/>
                </a:solidFill>
              </a:rPr>
              <a:t>보건의료공급체계의 모순</a:t>
            </a:r>
            <a:endParaRPr lang="ko-KR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44</a:t>
            </a:r>
          </a:p>
        </p:txBody>
      </p:sp>
      <p:sp>
        <p:nvSpPr>
          <p:cNvPr id="952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smtClean="0">
                <a:solidFill>
                  <a:srgbClr val="0404E0"/>
                </a:solidFill>
                <a:latin typeface="Wingdings 3" pitchFamily="18" charset="2"/>
              </a:rPr>
              <a:t>보건의료운동의 시기별 중심과제 </a:t>
            </a:r>
          </a:p>
        </p:txBody>
      </p:sp>
      <p:grpSp>
        <p:nvGrpSpPr>
          <p:cNvPr id="95235" name="그룹 52"/>
          <p:cNvGrpSpPr>
            <a:grpSpLocks/>
          </p:cNvGrpSpPr>
          <p:nvPr/>
        </p:nvGrpSpPr>
        <p:grpSpPr bwMode="auto">
          <a:xfrm>
            <a:off x="266700" y="1238250"/>
            <a:ext cx="7519988" cy="5334000"/>
            <a:chOff x="785786" y="1071546"/>
            <a:chExt cx="7520480" cy="5334000"/>
          </a:xfrm>
        </p:grpSpPr>
        <p:grpSp>
          <p:nvGrpSpPr>
            <p:cNvPr id="95237" name="그룹 42"/>
            <p:cNvGrpSpPr>
              <a:grpSpLocks/>
            </p:cNvGrpSpPr>
            <p:nvPr/>
          </p:nvGrpSpPr>
          <p:grpSpPr bwMode="auto">
            <a:xfrm>
              <a:off x="928662" y="1071546"/>
              <a:ext cx="6574428" cy="5334000"/>
              <a:chOff x="928662" y="1071546"/>
              <a:chExt cx="6574428" cy="5334000"/>
            </a:xfrm>
          </p:grpSpPr>
          <p:graphicFrame>
            <p:nvGraphicFramePr>
              <p:cNvPr id="46" name="차트 45"/>
              <p:cNvGraphicFramePr/>
              <p:nvPr/>
            </p:nvGraphicFramePr>
            <p:xfrm>
              <a:off x="928662" y="1071546"/>
              <a:ext cx="6574428" cy="533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5259" name="직선 연결선 46"/>
              <p:cNvCxnSpPr>
                <a:cxnSpLocks noChangeShapeType="1"/>
              </p:cNvCxnSpPr>
              <p:nvPr/>
            </p:nvCxnSpPr>
            <p:spPr bwMode="auto">
              <a:xfrm rot="5400000">
                <a:off x="2891003" y="3597547"/>
                <a:ext cx="464347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</p:cxnSp>
        </p:grpSp>
        <p:sp>
          <p:nvSpPr>
            <p:cNvPr id="95238" name="TextBox 12"/>
            <p:cNvSpPr txBox="1">
              <a:spLocks noChangeArrowheads="1"/>
            </p:cNvSpPr>
            <p:nvPr/>
          </p:nvSpPr>
          <p:spPr bwMode="auto">
            <a:xfrm>
              <a:off x="4602822" y="1325435"/>
              <a:ext cx="1500199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2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급성기 병상 과잉</a:t>
              </a:r>
            </a:p>
          </p:txBody>
        </p:sp>
        <p:cxnSp>
          <p:nvCxnSpPr>
            <p:cNvPr id="95239" name="직선 연결선 43"/>
            <p:cNvCxnSpPr>
              <a:cxnSpLocks noChangeShapeType="1"/>
            </p:cNvCxnSpPr>
            <p:nvPr/>
          </p:nvCxnSpPr>
          <p:spPr bwMode="auto">
            <a:xfrm rot="16200000" flipH="1">
              <a:off x="3250398" y="3750471"/>
              <a:ext cx="4286280" cy="7143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cxnSp>
        <p:sp>
          <p:nvSpPr>
            <p:cNvPr id="48" name="TextBox 3"/>
            <p:cNvSpPr txBox="1"/>
            <p:nvPr/>
          </p:nvSpPr>
          <p:spPr>
            <a:xfrm>
              <a:off x="3041772" y="3786171"/>
              <a:ext cx="1262145" cy="2762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전국민의료보험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41" name="직선 화살표 연결선 49"/>
            <p:cNvCxnSpPr>
              <a:cxnSpLocks noChangeShapeType="1"/>
            </p:cNvCxnSpPr>
            <p:nvPr/>
          </p:nvCxnSpPr>
          <p:spPr bwMode="auto">
            <a:xfrm rot="5400000">
              <a:off x="3387698" y="4358796"/>
              <a:ext cx="57150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51" name="TextBox 3"/>
            <p:cNvSpPr txBox="1"/>
            <p:nvPr/>
          </p:nvSpPr>
          <p:spPr>
            <a:xfrm>
              <a:off x="3332303" y="5072046"/>
              <a:ext cx="954150" cy="4619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문송면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>
                <a:defRPr/>
              </a:pP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원진레이온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43" name="직선 화살표 연결선 55"/>
            <p:cNvCxnSpPr>
              <a:cxnSpLocks noChangeShapeType="1"/>
            </p:cNvCxnSpPr>
            <p:nvPr/>
          </p:nvCxnSpPr>
          <p:spPr bwMode="auto">
            <a:xfrm rot="16200000" flipV="1">
              <a:off x="3413920" y="4914126"/>
              <a:ext cx="214314" cy="1015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57" name="TextBox 3"/>
            <p:cNvSpPr txBox="1"/>
            <p:nvPr/>
          </p:nvSpPr>
          <p:spPr>
            <a:xfrm>
              <a:off x="5129470" y="2143109"/>
              <a:ext cx="800152" cy="4619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의보통합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의약분업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45" name="직선 화살표 연결선 57"/>
            <p:cNvCxnSpPr>
              <a:cxnSpLocks noChangeShapeType="1"/>
            </p:cNvCxnSpPr>
            <p:nvPr/>
          </p:nvCxnSpPr>
          <p:spPr bwMode="auto">
            <a:xfrm rot="5400000">
              <a:off x="5233716" y="2856394"/>
              <a:ext cx="57150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59" name="TextBox 3"/>
            <p:cNvSpPr txBox="1"/>
            <p:nvPr/>
          </p:nvSpPr>
          <p:spPr>
            <a:xfrm>
              <a:off x="4022911" y="2428859"/>
              <a:ext cx="1108147" cy="4619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의보연대회의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결성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47" name="직선 화살표 연결선 59"/>
            <p:cNvCxnSpPr>
              <a:cxnSpLocks noChangeShapeType="1"/>
            </p:cNvCxnSpPr>
            <p:nvPr/>
          </p:nvCxnSpPr>
          <p:spPr bwMode="auto">
            <a:xfrm rot="5400000">
              <a:off x="4117473" y="3412480"/>
              <a:ext cx="905036" cy="401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64" name="TextBox 3"/>
            <p:cNvSpPr txBox="1"/>
            <p:nvPr/>
          </p:nvSpPr>
          <p:spPr>
            <a:xfrm>
              <a:off x="5786738" y="1643046"/>
              <a:ext cx="1008129" cy="4619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건보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보장성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강화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49" name="직선 화살표 연결선 64"/>
            <p:cNvCxnSpPr>
              <a:cxnSpLocks noChangeShapeType="1"/>
            </p:cNvCxnSpPr>
            <p:nvPr/>
          </p:nvCxnSpPr>
          <p:spPr bwMode="auto">
            <a:xfrm rot="5400000">
              <a:off x="5995254" y="2356328"/>
              <a:ext cx="57150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70" name="TextBox 3"/>
            <p:cNvSpPr txBox="1"/>
            <p:nvPr/>
          </p:nvSpPr>
          <p:spPr>
            <a:xfrm>
              <a:off x="5715296" y="3244834"/>
              <a:ext cx="1285959" cy="4619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공공보건의료에관한법률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제정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51" name="직선 화살표 연결선 71"/>
            <p:cNvCxnSpPr>
              <a:cxnSpLocks noChangeShapeType="1"/>
            </p:cNvCxnSpPr>
            <p:nvPr/>
          </p:nvCxnSpPr>
          <p:spPr bwMode="auto">
            <a:xfrm rot="16200000" flipV="1">
              <a:off x="5802069" y="3178968"/>
              <a:ext cx="142876" cy="714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73" name="TextBox 3"/>
            <p:cNvSpPr txBox="1"/>
            <p:nvPr/>
          </p:nvSpPr>
          <p:spPr>
            <a:xfrm>
              <a:off x="5996302" y="2754296"/>
              <a:ext cx="1285959" cy="4619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공공보건의료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확충종합대책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5253" name="직선 화살표 연결선 74"/>
            <p:cNvCxnSpPr>
              <a:cxnSpLocks noChangeShapeType="1"/>
            </p:cNvCxnSpPr>
            <p:nvPr/>
          </p:nvCxnSpPr>
          <p:spPr bwMode="auto">
            <a:xfrm rot="5400000" flipH="1" flipV="1">
              <a:off x="6465901" y="2678107"/>
              <a:ext cx="21431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95254" name="TextBox 8"/>
            <p:cNvSpPr txBox="1">
              <a:spLocks noChangeArrowheads="1"/>
            </p:cNvSpPr>
            <p:nvPr/>
          </p:nvSpPr>
          <p:spPr bwMode="auto">
            <a:xfrm>
              <a:off x="785786" y="1428736"/>
              <a:ext cx="7008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2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병상 수</a:t>
              </a:r>
            </a:p>
          </p:txBody>
        </p:sp>
        <p:sp>
          <p:nvSpPr>
            <p:cNvPr id="95255" name="TextBox 8"/>
            <p:cNvSpPr txBox="1">
              <a:spLocks noChangeArrowheads="1"/>
            </p:cNvSpPr>
            <p:nvPr/>
          </p:nvSpPr>
          <p:spPr bwMode="auto">
            <a:xfrm>
              <a:off x="7143768" y="1449284"/>
              <a:ext cx="1162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2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공공병상 비율</a:t>
              </a:r>
            </a:p>
          </p:txBody>
        </p:sp>
        <p:sp>
          <p:nvSpPr>
            <p:cNvPr id="95256" name="TextBox 12"/>
            <p:cNvSpPr txBox="1">
              <a:spLocks noChangeArrowheads="1"/>
            </p:cNvSpPr>
            <p:nvPr/>
          </p:nvSpPr>
          <p:spPr bwMode="auto">
            <a:xfrm>
              <a:off x="2550708" y="1328876"/>
              <a:ext cx="1500199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1987</a:t>
              </a:r>
              <a:r>
                <a:rPr lang="ko-KR" altLang="en-US" sz="12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민주화</a:t>
              </a:r>
            </a:p>
          </p:txBody>
        </p:sp>
        <p:cxnSp>
          <p:nvCxnSpPr>
            <p:cNvPr id="95257" name="직선 연결선 34"/>
            <p:cNvCxnSpPr>
              <a:cxnSpLocks noChangeShapeType="1"/>
            </p:cNvCxnSpPr>
            <p:nvPr/>
          </p:nvCxnSpPr>
          <p:spPr bwMode="auto">
            <a:xfrm rot="5400000">
              <a:off x="1142976" y="3786190"/>
              <a:ext cx="428628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cxnSp>
      </p:grpSp>
      <p:sp>
        <p:nvSpPr>
          <p:cNvPr id="95236" name="TextBox 53"/>
          <p:cNvSpPr txBox="1">
            <a:spLocks noChangeArrowheads="1"/>
          </p:cNvSpPr>
          <p:nvPr/>
        </p:nvSpPr>
        <p:spPr bwMode="auto">
          <a:xfrm>
            <a:off x="7143750" y="2835275"/>
            <a:ext cx="171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보건의료운동이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의보통합과 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의약분업에 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집중하는 동안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민간병상은 늘고 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공공병상 비중은 </a:t>
            </a:r>
            <a:endParaRPr lang="en-US" altLang="ko-KR" sz="1600" b="1">
              <a:solidFill>
                <a:srgbClr val="0404E0"/>
              </a:solidFill>
              <a:latin typeface="굴림" charset="-127"/>
              <a:ea typeface="굴림" charset="-127"/>
            </a:endParaRPr>
          </a:p>
          <a:p>
            <a:r>
              <a:rPr lang="ko-KR" altLang="en-US" sz="1600" b="1">
                <a:solidFill>
                  <a:srgbClr val="0404E0"/>
                </a:solidFill>
                <a:latin typeface="굴림" charset="-127"/>
                <a:ea typeface="굴림" charset="-127"/>
              </a:rPr>
              <a:t>급격히 위축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45</a:t>
            </a:r>
          </a:p>
        </p:txBody>
      </p:sp>
      <p:sp>
        <p:nvSpPr>
          <p:cNvPr id="6146" name="제목 3"/>
          <p:cNvSpPr>
            <a:spLocks noGrp="1"/>
          </p:cNvSpPr>
          <p:nvPr>
            <p:ph type="ctrTitle"/>
          </p:nvPr>
        </p:nvSpPr>
        <p:spPr>
          <a:xfrm>
            <a:off x="990600" y="2000250"/>
            <a:ext cx="71532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3400" b="1" spc="-100" dirty="0" smtClean="0">
                <a:solidFill>
                  <a:srgbClr val="333399"/>
                </a:solidFill>
              </a:rPr>
              <a:t>III. </a:t>
            </a:r>
            <a:r>
              <a:rPr lang="ko-KR" altLang="en-US" sz="3400" b="1" spc="-100" dirty="0" smtClean="0">
                <a:solidFill>
                  <a:srgbClr val="333399"/>
                </a:solidFill>
              </a:rPr>
              <a:t>보건의료의 현 상황과 과제</a:t>
            </a:r>
            <a:endParaRPr lang="ko-KR" altLang="en-US" sz="3400" spc="-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46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28625" y="1428750"/>
            <a:ext cx="8072438" cy="5000625"/>
          </a:xfrm>
        </p:spPr>
        <p:txBody>
          <a:bodyPr/>
          <a:lstStyle/>
          <a:p>
            <a:pPr>
              <a:defRPr/>
            </a:pPr>
            <a:r>
              <a:rPr lang="ko-KR" altLang="en-US" sz="2400" dirty="0" smtClean="0"/>
              <a:t>인식의 현 상태</a:t>
            </a:r>
            <a:endParaRPr lang="en-US" altLang="ko-KR" sz="24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보건의료 재정과 공급체계에 대한 통일적 인식의 부족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모순된 구조와 정책 방향을 모순으로 인식하지 못함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 lvl="1">
              <a:defRPr/>
            </a:pP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병원의 형식적 비영리성과 내용적 영리성에 대한 사회적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정책적 용인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이제 둘 중의 하나로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즉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영리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 또는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비영리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로 안팎을  통일해야 할 한계에 도달</a:t>
            </a:r>
            <a:r>
              <a:rPr lang="en-US" altLang="ko-KR" sz="2000" dirty="0" smtClean="0"/>
              <a:t> </a:t>
            </a:r>
          </a:p>
          <a:p>
            <a:pPr lvl="1">
              <a:defRPr/>
            </a:pPr>
            <a:endParaRPr lang="en-US" altLang="ko-KR" sz="2000" dirty="0" smtClean="0">
              <a:latin typeface="굴림"/>
              <a:ea typeface="굴림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sz="2000" dirty="0" smtClean="0">
                <a:latin typeface="굴림"/>
                <a:ea typeface="굴림"/>
              </a:rPr>
              <a:t>→ </a:t>
            </a:r>
            <a:r>
              <a:rPr lang="ko-KR" altLang="en-US" sz="2000" b="1" dirty="0" smtClean="0">
                <a:solidFill>
                  <a:srgbClr val="0404E0"/>
                </a:solidFill>
                <a:latin typeface="굴림"/>
                <a:ea typeface="굴림"/>
              </a:rPr>
              <a:t>공공재정과 민간공급의 충돌 </a:t>
            </a:r>
            <a:endParaRPr lang="en-US" altLang="ko-KR" sz="2000" b="1" dirty="0" smtClean="0">
              <a:solidFill>
                <a:srgbClr val="0404E0"/>
              </a:solidFill>
              <a:latin typeface="굴림"/>
              <a:ea typeface="굴림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rgbClr val="0404E0"/>
                </a:solidFill>
                <a:latin typeface="굴림"/>
                <a:ea typeface="굴림"/>
              </a:rPr>
              <a:t>    </a:t>
            </a:r>
            <a:r>
              <a:rPr lang="ko-KR" altLang="en-US" sz="2000" b="1" dirty="0" smtClean="0">
                <a:solidFill>
                  <a:srgbClr val="0404E0"/>
                </a:solidFill>
                <a:latin typeface="굴림"/>
                <a:ea typeface="굴림"/>
              </a:rPr>
              <a:t>병원의 영리적 실체와 비영리적 형식의 충돌</a:t>
            </a:r>
            <a:endParaRPr lang="en-US" altLang="ko-KR" sz="2000" b="1" dirty="0" smtClean="0">
              <a:solidFill>
                <a:srgbClr val="0404E0"/>
              </a:solidFill>
              <a:latin typeface="굴림"/>
              <a:ea typeface="굴림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ko-KR" sz="2000" b="1" dirty="0" smtClean="0">
              <a:solidFill>
                <a:srgbClr val="0404E0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rgbClr val="0404E0"/>
                </a:solidFill>
                <a:latin typeface="굴림"/>
                <a:ea typeface="굴림"/>
              </a:rPr>
              <a:t>→ </a:t>
            </a:r>
            <a:r>
              <a:rPr lang="ko-KR" altLang="en-US" sz="2000" b="1" dirty="0" smtClean="0">
                <a:solidFill>
                  <a:srgbClr val="0404E0"/>
                </a:solidFill>
                <a:latin typeface="굴림"/>
                <a:ea typeface="굴림"/>
              </a:rPr>
              <a:t>이를 통일하려는 보수개혁과 진보개혁의 충돌</a:t>
            </a:r>
            <a:endParaRPr lang="en-US" altLang="ko-KR" sz="2000" b="1" dirty="0" smtClean="0">
              <a:solidFill>
                <a:srgbClr val="0404E0"/>
              </a:solidFill>
            </a:endParaRPr>
          </a:p>
        </p:txBody>
      </p:sp>
      <p:sp>
        <p:nvSpPr>
          <p:cNvPr id="99331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47</a:t>
            </a:r>
          </a:p>
        </p:txBody>
      </p:sp>
      <p:sp>
        <p:nvSpPr>
          <p:cNvPr id="1013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보건의료에서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진보와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보수의 충돌</a:t>
            </a:r>
          </a:p>
        </p:txBody>
      </p:sp>
      <p:sp>
        <p:nvSpPr>
          <p:cNvPr id="101379" name="TextBox 3"/>
          <p:cNvSpPr txBox="1">
            <a:spLocks noChangeArrowheads="1"/>
          </p:cNvSpPr>
          <p:nvPr/>
        </p:nvSpPr>
        <p:spPr bwMode="auto">
          <a:xfrm>
            <a:off x="122238" y="1598613"/>
            <a:ext cx="690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chemeClr val="tx1"/>
                </a:solidFill>
              </a:rPr>
              <a:t>1987</a:t>
            </a: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endParaRPr lang="en-US" altLang="ko-KR" sz="1800">
              <a:solidFill>
                <a:schemeClr val="tx1"/>
              </a:solidFill>
            </a:endParaRPr>
          </a:p>
          <a:p>
            <a:r>
              <a:rPr lang="en-US" altLang="ko-KR" sz="1800">
                <a:solidFill>
                  <a:schemeClr val="tx1"/>
                </a:solidFill>
              </a:rPr>
              <a:t>2010</a:t>
            </a: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01380" name="TextBox 9"/>
          <p:cNvSpPr txBox="1">
            <a:spLocks noChangeArrowheads="1"/>
          </p:cNvSpPr>
          <p:nvPr/>
        </p:nvSpPr>
        <p:spPr bwMode="auto">
          <a:xfrm>
            <a:off x="3208338" y="15684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진보</a:t>
            </a:r>
          </a:p>
        </p:txBody>
      </p:sp>
      <p:sp>
        <p:nvSpPr>
          <p:cNvPr id="101381" name="TextBox 10"/>
          <p:cNvSpPr txBox="1">
            <a:spLocks noChangeArrowheads="1"/>
          </p:cNvSpPr>
          <p:nvPr/>
        </p:nvSpPr>
        <p:spPr bwMode="auto">
          <a:xfrm>
            <a:off x="5735638" y="1558925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보수</a:t>
            </a:r>
          </a:p>
        </p:txBody>
      </p:sp>
      <p:sp>
        <p:nvSpPr>
          <p:cNvPr id="12" name="오른쪽 화살표 11"/>
          <p:cNvSpPr/>
          <p:nvPr/>
        </p:nvSpPr>
        <p:spPr bwMode="auto">
          <a:xfrm rot="3741251">
            <a:off x="1435100" y="2859088"/>
            <a:ext cx="4208463" cy="5095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오른쪽 화살표 12"/>
          <p:cNvSpPr/>
          <p:nvPr/>
        </p:nvSpPr>
        <p:spPr bwMode="auto">
          <a:xfrm rot="7054601">
            <a:off x="3875881" y="2861469"/>
            <a:ext cx="4232275" cy="5095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5500688" y="2917825"/>
            <a:ext cx="3184525" cy="286861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1905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buFont typeface="Wingdings" pitchFamily="2" charset="2"/>
              <a:buChar char="§"/>
            </a:pP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한계에 봉착한 보수세력</a:t>
            </a: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급성병상의 과잉 공급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  <a:sym typeface="Wingdings" pitchFamily="2" charset="2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  <a:sym typeface="Wingdings" pitchFamily="2" charset="2"/>
              </a:rPr>
              <a:t>진료량  증가</a:t>
            </a: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  <a:sym typeface="Wingdings" pitchFamily="2" charset="2"/>
              </a:rPr>
              <a:t>,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  <a:sym typeface="Wingdings" pitchFamily="2" charset="2"/>
              </a:rPr>
              <a:t>비보험 진료의  한계 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altLang="ko-KR" sz="16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  <a:sym typeface="Wingdings" pitchFamily="2" charset="2"/>
              </a:rPr>
              <a:t>      </a:t>
            </a:r>
            <a:r>
              <a:rPr lang="ko-KR" altLang="en-US" sz="16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  <a:sym typeface="Wingdings" pitchFamily="2" charset="2"/>
              </a:rPr>
              <a:t> </a:t>
            </a:r>
            <a:endParaRPr lang="en-US" altLang="ko-KR" sz="160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새로운 돌파구</a:t>
            </a: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영리의료법인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민간의료보험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새로운 시장 개척</a:t>
            </a:r>
            <a:endParaRPr lang="ko-KR" altLang="en-US" sz="18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815975" y="2927350"/>
            <a:ext cx="3184525" cy="285908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44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1905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buFont typeface="Wingdings" pitchFamily="2" charset="2"/>
              <a:buChar char="§"/>
            </a:pP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한계에 봉착한 진보세력</a:t>
            </a: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</a:rPr>
              <a:t>건보</a:t>
            </a:r>
            <a:r>
              <a:rPr lang="en-US" altLang="ko-KR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</a:rPr>
              <a:t>, </a:t>
            </a:r>
            <a:r>
              <a:rPr lang="ko-KR" altLang="en-US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</a:rPr>
              <a:t>의약분업의 성과에도</a:t>
            </a:r>
            <a:endParaRPr lang="en-US" altLang="ko-KR" sz="1600" b="1">
              <a:solidFill>
                <a:schemeClr val="tx1"/>
              </a:solidFill>
              <a:ea typeface="바탕체" pitchFamily="17" charset="-127"/>
              <a:cs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  <a:sym typeface="Wingdings" pitchFamily="2" charset="2"/>
              </a:rPr>
              <a:t>민간의보</a:t>
            </a:r>
            <a:r>
              <a:rPr lang="en-US" altLang="ko-KR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  <a:sym typeface="Wingdings" pitchFamily="2" charset="2"/>
              </a:rPr>
              <a:t>, </a:t>
            </a:r>
            <a:r>
              <a:rPr lang="ko-KR" altLang="en-US" sz="1600" b="1">
                <a:solidFill>
                  <a:schemeClr val="tx1"/>
                </a:solidFill>
                <a:ea typeface="바탕체" pitchFamily="17" charset="-127"/>
                <a:cs typeface="Lucida Sans Unicode" pitchFamily="34" charset="0"/>
                <a:sym typeface="Wingdings" pitchFamily="2" charset="2"/>
              </a:rPr>
              <a:t>병상의  지속적 확충</a:t>
            </a:r>
            <a:endParaRPr lang="en-US" altLang="ko-KR" sz="1600" b="1">
              <a:solidFill>
                <a:schemeClr val="tx1"/>
              </a:solidFill>
              <a:ea typeface="바탕체" pitchFamily="17" charset="-127"/>
              <a:cs typeface="Lucida Sans Unicode" pitchFamily="34" charset="0"/>
              <a:sym typeface="Wingdings" pitchFamily="2" charset="2"/>
            </a:endParaRPr>
          </a:p>
          <a:p>
            <a:endParaRPr lang="en-US" altLang="ko-KR" sz="1600" b="1">
              <a:solidFill>
                <a:schemeClr val="tx1"/>
              </a:solidFill>
              <a:ea typeface="바탕체" pitchFamily="17" charset="-127"/>
              <a:cs typeface="Lucida Sans Unicode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새로운 돌파구</a:t>
            </a:r>
            <a:endParaRPr lang="en-US" altLang="ko-KR" sz="200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b="1">
                <a:solidFill>
                  <a:schemeClr val="tx1"/>
                </a:solidFill>
                <a:ea typeface="바탕체" pitchFamily="17" charset="-127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획기적인 보장성 강화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ko-KR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Lucida Sans Unicode" pitchFamily="34" charset="0"/>
                <a:ea typeface="바탕체" pitchFamily="17" charset="-127"/>
                <a:cs typeface="Lucida Sans Unicode" pitchFamily="34" charset="0"/>
              </a:rPr>
              <a:t>공공보건의료체계의 강화</a:t>
            </a:r>
            <a:endParaRPr lang="en-US" altLang="ko-KR" sz="1600" b="1">
              <a:solidFill>
                <a:schemeClr val="tx1"/>
              </a:solidFill>
              <a:latin typeface="Lucida Sans Unicode" pitchFamily="34" charset="0"/>
              <a:ea typeface="바탕체" pitchFamily="17" charset="-127"/>
              <a:cs typeface="Lucida Sans Unicode" pitchFamily="34" charset="0"/>
            </a:endParaRPr>
          </a:p>
          <a:p>
            <a:r>
              <a:rPr lang="en-US" altLang="ko-KR" sz="1600" b="1">
                <a:solidFill>
                  <a:schemeClr val="tx1"/>
                </a:solidFill>
                <a:ea typeface="바탕체" pitchFamily="17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48</a:t>
            </a:r>
          </a:p>
        </p:txBody>
      </p:sp>
      <p:sp>
        <p:nvSpPr>
          <p:cNvPr id="1034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담론의 형성과 전파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214438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진보적 보건의료 담론을 모든 진보 언론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단체가 이해하고 있다면 오산 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무상의료 찬성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보험료를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올리자고 하면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공공의료 </a:t>
            </a:r>
            <a:r>
              <a:rPr lang="en-US" altLang="ko-KR" dirty="0" smtClean="0"/>
              <a:t>30%? </a:t>
            </a:r>
            <a:r>
              <a:rPr lang="ko-KR" altLang="en-US" dirty="0" smtClean="0"/>
              <a:t>의미를 이해하는지</a:t>
            </a:r>
            <a:r>
              <a:rPr lang="en-US" altLang="ko-KR" dirty="0" smtClean="0"/>
              <a:t>?</a:t>
            </a: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진보 과제에서 보건의료의 순위는 낮은 편 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공공의료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공교육 </a:t>
            </a:r>
            <a:endParaRPr lang="en-US" altLang="ko-KR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>
                <a:solidFill>
                  <a:srgbClr val="0404E0"/>
                </a:solidFill>
              </a:rPr>
              <a:t>담론의 형성과 전파는 운동의 성패를 좌우</a:t>
            </a:r>
            <a:endParaRPr lang="ko-KR" altLang="en-US" dirty="0">
              <a:solidFill>
                <a:srgbClr val="0404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49</a:t>
            </a:r>
          </a:p>
        </p:txBody>
      </p:sp>
      <p:sp>
        <p:nvSpPr>
          <p:cNvPr id="1054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대립 구조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93863" y="2489200"/>
            <a:ext cx="2428875" cy="928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건강보험</a:t>
            </a:r>
          </a:p>
        </p:txBody>
      </p:sp>
      <p:cxnSp>
        <p:nvCxnSpPr>
          <p:cNvPr id="105476" name="직선 화살표 연결선 18"/>
          <p:cNvCxnSpPr>
            <a:cxnSpLocks noChangeShapeType="1"/>
          </p:cNvCxnSpPr>
          <p:nvPr/>
        </p:nvCxnSpPr>
        <p:spPr bwMode="auto">
          <a:xfrm rot="16200000" flipV="1">
            <a:off x="2555082" y="3467894"/>
            <a:ext cx="304800" cy="142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5477" name="직선 화살표 연결선 21"/>
          <p:cNvCxnSpPr>
            <a:cxnSpLocks noChangeShapeType="1"/>
          </p:cNvCxnSpPr>
          <p:nvPr/>
        </p:nvCxnSpPr>
        <p:spPr bwMode="auto">
          <a:xfrm rot="16200000" flipH="1">
            <a:off x="2947194" y="3505994"/>
            <a:ext cx="236538" cy="127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05478" name="TextBox 15"/>
          <p:cNvSpPr txBox="1">
            <a:spLocks noChangeArrowheads="1"/>
          </p:cNvSpPr>
          <p:nvPr/>
        </p:nvSpPr>
        <p:spPr bwMode="auto">
          <a:xfrm>
            <a:off x="1673225" y="4983163"/>
            <a:ext cx="2500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건강보험이 보장해주지 못하는 부분을 파고드는 시장</a:t>
            </a:r>
            <a:endParaRPr lang="en-US" altLang="ko-KR" sz="14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u"/>
            </a:pPr>
            <a:endParaRPr lang="en-US" altLang="ko-KR" sz="14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건강보험의 영역 자체로 진출 시도 중 </a:t>
            </a:r>
            <a:endParaRPr lang="en-US" altLang="ko-KR" sz="14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479" name="TextBox 16"/>
          <p:cNvSpPr txBox="1">
            <a:spLocks noChangeArrowheads="1"/>
          </p:cNvSpPr>
          <p:nvPr/>
        </p:nvSpPr>
        <p:spPr bwMode="auto">
          <a:xfrm>
            <a:off x="4714875" y="4972050"/>
            <a:ext cx="25003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팽창할 대로 팽창한 민간병원의 질적 전환</a:t>
            </a:r>
            <a:endParaRPr lang="en-US" altLang="ko-KR" sz="14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u"/>
            </a:pPr>
            <a:endParaRPr lang="en-US" altLang="ko-KR" sz="14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공공부문의 확대를 저지하기 위해 노력 중 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857750" y="2487613"/>
            <a:ext cx="2428875" cy="9286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공공성</a:t>
            </a: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공공</a:t>
            </a: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민간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1692275" y="3744913"/>
            <a:ext cx="2428875" cy="9286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민간보험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4856163" y="3752850"/>
            <a:ext cx="2428875" cy="928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ko-KR" altLang="en-US" sz="20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영리성</a:t>
            </a:r>
            <a:r>
              <a:rPr lang="en-US" altLang="ko-KR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영리법인</a:t>
            </a:r>
          </a:p>
        </p:txBody>
      </p:sp>
      <p:cxnSp>
        <p:nvCxnSpPr>
          <p:cNvPr id="105483" name="직선 연결선 28"/>
          <p:cNvCxnSpPr>
            <a:cxnSpLocks noChangeShapeType="1"/>
            <a:stCxn id="4" idx="3"/>
            <a:endCxn id="25" idx="1"/>
          </p:cNvCxnSpPr>
          <p:nvPr/>
        </p:nvCxnSpPr>
        <p:spPr bwMode="auto">
          <a:xfrm flipV="1">
            <a:off x="4122738" y="2952750"/>
            <a:ext cx="735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직선 연결선 30"/>
          <p:cNvCxnSpPr>
            <a:stCxn id="26" idx="3"/>
            <a:endCxn id="27" idx="1"/>
          </p:cNvCxnSpPr>
          <p:nvPr/>
        </p:nvCxnSpPr>
        <p:spPr bwMode="auto">
          <a:xfrm>
            <a:off x="4121150" y="4208463"/>
            <a:ext cx="735013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05485" name="직선 화살표 연결선 31"/>
          <p:cNvCxnSpPr>
            <a:cxnSpLocks noChangeShapeType="1"/>
          </p:cNvCxnSpPr>
          <p:nvPr/>
        </p:nvCxnSpPr>
        <p:spPr bwMode="auto">
          <a:xfrm rot="5400000" flipH="1" flipV="1">
            <a:off x="5619751" y="3498850"/>
            <a:ext cx="354012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5486" name="직선 화살표 연결선 32"/>
          <p:cNvCxnSpPr>
            <a:cxnSpLocks noChangeShapeType="1"/>
          </p:cNvCxnSpPr>
          <p:nvPr/>
        </p:nvCxnSpPr>
        <p:spPr bwMode="auto">
          <a:xfrm rot="5400000">
            <a:off x="6073775" y="3463926"/>
            <a:ext cx="295275" cy="127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05487" name="직사각형 23"/>
          <p:cNvSpPr>
            <a:spLocks noChangeArrowheads="1"/>
          </p:cNvSpPr>
          <p:nvPr/>
        </p:nvSpPr>
        <p:spPr bwMode="auto">
          <a:xfrm>
            <a:off x="1295400" y="15621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보장성</a:t>
            </a:r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공공성</a:t>
            </a:r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 강화는 짝을 이루어 추진</a:t>
            </a:r>
            <a:endParaRPr lang="en-US" altLang="ko-KR" sz="2000">
              <a:solidFill>
                <a:srgbClr val="0404E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대규모 조직 구성과 </a:t>
            </a:r>
            <a:r>
              <a:rPr lang="en-US" altLang="ko-KR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2000">
                <a:solidFill>
                  <a:srgbClr val="0404E0"/>
                </a:solidFill>
                <a:latin typeface="맑은 고딕" pitchFamily="50" charset="-127"/>
                <a:ea typeface="맑은 고딕" pitchFamily="50" charset="-127"/>
              </a:rPr>
              <a:t>년의 장기활동 계획 필요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50</a:t>
            </a:r>
          </a:p>
        </p:txBody>
      </p:sp>
      <p:sp>
        <p:nvSpPr>
          <p:cNvPr id="1075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국민건강보험과 민간의료보험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9388" y="1397000"/>
          <a:ext cx="8764587" cy="4695825"/>
        </p:xfrm>
        <a:graphic>
          <a:graphicData uri="http://schemas.openxmlformats.org/drawingml/2006/table">
            <a:tbl>
              <a:tblPr/>
              <a:tblGrid>
                <a:gridCol w="1439862"/>
                <a:gridCol w="3384550"/>
                <a:gridCol w="3940175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국민건강보험</a:t>
                      </a:r>
                      <a:r>
                        <a:rPr kumimoji="0" lang="en-US" altLang="ko-K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민간의료보험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대상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의료급여 수급권자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제외한 전국민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민간의료보험 가입자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(’08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기준 성인인구의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63.2%)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2)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월 가구 소득수준별 가입률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2" pitchFamily="18" charset="2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 100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만원 미만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: 37.1%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 100-150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만원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: 57.9%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 400-500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만원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: 82.3%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 500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만원 이상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  <a:ea typeface="바탕체" pitchFamily="17" charset="-127"/>
                        </a:rPr>
                        <a:t>: 77.1%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2" pitchFamily="18" charset="2"/>
                        <a:ea typeface="바탕체" pitchFamily="17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보험료 수준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국민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인당 월 평균 자가부담 보험료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31,000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가입자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인당 월 평균 보험료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120,000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kumimoji="0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혜택 수준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자가 부담 보험료 대비 혜택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급여비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비율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1.5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보험료 대비 혜택 비율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지급률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): 0.7~0.8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7539" name="TextBox 5"/>
          <p:cNvSpPr txBox="1">
            <a:spLocks noChangeArrowheads="1"/>
          </p:cNvSpPr>
          <p:nvPr/>
        </p:nvSpPr>
        <p:spPr bwMode="auto">
          <a:xfrm>
            <a:off x="192088" y="6153150"/>
            <a:ext cx="764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2008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년도 국민건강보험 통계연보</a:t>
            </a:r>
            <a:endParaRPr lang="en-US" altLang="ko-KR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Tx/>
              <a:buAutoNum type="arabicParenR"/>
            </a:pP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국민건강보험공단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국민건강보험과 개인의료보험의 역할에 관한 연구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2008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51</a:t>
            </a:r>
          </a:p>
        </p:txBody>
      </p:sp>
      <p:sp>
        <p:nvSpPr>
          <p:cNvPr id="3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7188" y="6500813"/>
            <a:ext cx="1905000" cy="280987"/>
          </a:xfrm>
        </p:spPr>
        <p:txBody>
          <a:bodyPr/>
          <a:lstStyle/>
          <a:p>
            <a:pPr algn="l">
              <a:defRPr/>
            </a:pPr>
            <a:fld id="{89A96E68-5CE9-4F85-87E1-A4F4704FCFA4}" type="slidenum">
              <a:rPr lang="en-US" altLang="ko-KR"/>
              <a:pPr algn="l">
                <a:defRPr/>
              </a:pPr>
              <a:t>47</a:t>
            </a:fld>
            <a:endParaRPr lang="en-US" altLang="ko-KR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0404E0"/>
                </a:solidFill>
                <a:latin typeface="Wingdings 3" pitchFamily="18" charset="2"/>
              </a:rPr>
              <a:t>공공병원의 재인식</a:t>
            </a:r>
          </a:p>
        </p:txBody>
      </p:sp>
      <p:grpSp>
        <p:nvGrpSpPr>
          <p:cNvPr id="109572" name="Group 47"/>
          <p:cNvGrpSpPr>
            <a:grpSpLocks/>
          </p:cNvGrpSpPr>
          <p:nvPr/>
        </p:nvGrpSpPr>
        <p:grpSpPr bwMode="auto">
          <a:xfrm>
            <a:off x="657225" y="1195388"/>
            <a:ext cx="7810500" cy="2332037"/>
            <a:chOff x="414" y="753"/>
            <a:chExt cx="4920" cy="1469"/>
          </a:xfrm>
        </p:grpSpPr>
        <p:grpSp>
          <p:nvGrpSpPr>
            <p:cNvPr id="109587" name="Group 26"/>
            <p:cNvGrpSpPr>
              <a:grpSpLocks/>
            </p:cNvGrpSpPr>
            <p:nvPr/>
          </p:nvGrpSpPr>
          <p:grpSpPr bwMode="auto">
            <a:xfrm>
              <a:off x="414" y="753"/>
              <a:ext cx="2147" cy="1469"/>
              <a:chOff x="414" y="843"/>
              <a:chExt cx="2147" cy="1469"/>
            </a:xfrm>
          </p:grpSpPr>
          <p:grpSp>
            <p:nvGrpSpPr>
              <p:cNvPr id="109596" name="Group 24"/>
              <p:cNvGrpSpPr>
                <a:grpSpLocks/>
              </p:cNvGrpSpPr>
              <p:nvPr/>
            </p:nvGrpSpPr>
            <p:grpSpPr bwMode="auto">
              <a:xfrm>
                <a:off x="414" y="843"/>
                <a:ext cx="2147" cy="386"/>
                <a:chOff x="484" y="843"/>
                <a:chExt cx="2147" cy="386"/>
              </a:xfrm>
            </p:grpSpPr>
            <p:grpSp>
              <p:nvGrpSpPr>
                <p:cNvPr id="109601" name="Group 8"/>
                <p:cNvGrpSpPr>
                  <a:grpSpLocks/>
                </p:cNvGrpSpPr>
                <p:nvPr/>
              </p:nvGrpSpPr>
              <p:grpSpPr bwMode="auto">
                <a:xfrm>
                  <a:off x="484" y="843"/>
                  <a:ext cx="2147" cy="386"/>
                  <a:chOff x="612" y="1071"/>
                  <a:chExt cx="1610" cy="363"/>
                </a:xfrm>
              </p:grpSpPr>
              <p:sp>
                <p:nvSpPr>
                  <p:cNvPr id="10960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071"/>
                    <a:ext cx="1610" cy="36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08E90"/>
                      </a:gs>
                      <a:gs pos="100000">
                        <a:srgbClr val="224D4E"/>
                      </a:gs>
                    </a:gsLst>
                    <a:lin ang="5400000" scaled="1"/>
                  </a:gra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109604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697" y="1080"/>
                    <a:ext cx="1432" cy="13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bg1">
                          <a:alpha val="5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200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sp>
              <p:nvSpPr>
                <p:cNvPr id="286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3" y="881"/>
                  <a:ext cx="1749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ko-KR" altLang="en-US" sz="2500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</a:rPr>
                    <a:t>합리적 공급자</a:t>
                  </a:r>
                </a:p>
              </p:txBody>
            </p:sp>
          </p:grpSp>
          <p:grpSp>
            <p:nvGrpSpPr>
              <p:cNvPr id="109597" name="Group 25"/>
              <p:cNvGrpSpPr>
                <a:grpSpLocks/>
              </p:cNvGrpSpPr>
              <p:nvPr/>
            </p:nvGrpSpPr>
            <p:grpSpPr bwMode="auto">
              <a:xfrm>
                <a:off x="425" y="1338"/>
                <a:ext cx="2124" cy="974"/>
                <a:chOff x="475" y="1338"/>
                <a:chExt cx="2124" cy="974"/>
              </a:xfrm>
            </p:grpSpPr>
            <p:sp>
              <p:nvSpPr>
                <p:cNvPr id="109598" name="AutoShape 21"/>
                <p:cNvSpPr>
                  <a:spLocks noChangeArrowheads="1"/>
                </p:cNvSpPr>
                <p:nvPr/>
              </p:nvSpPr>
              <p:spPr bwMode="auto">
                <a:xfrm rot="5400000">
                  <a:off x="1472" y="1467"/>
                  <a:ext cx="129" cy="69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1 h 21600"/>
                    <a:gd name="T4" fmla="*/ 0 w 21600"/>
                    <a:gd name="T5" fmla="*/ 23 h 21600"/>
                    <a:gd name="T6" fmla="*/ 1 w 21600"/>
                    <a:gd name="T7" fmla="*/ 11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49 w 21600"/>
                    <a:gd name="T13" fmla="*/ 3899 h 21600"/>
                    <a:gd name="T14" fmla="*/ 15237 w 21600"/>
                    <a:gd name="T15" fmla="*/ 1770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664" y="0"/>
                      </a:moveTo>
                      <a:lnTo>
                        <a:pt x="11664" y="3913"/>
                      </a:lnTo>
                      <a:lnTo>
                        <a:pt x="3375" y="3913"/>
                      </a:lnTo>
                      <a:lnTo>
                        <a:pt x="3375" y="17687"/>
                      </a:lnTo>
                      <a:lnTo>
                        <a:pt x="11664" y="17687"/>
                      </a:lnTo>
                      <a:lnTo>
                        <a:pt x="11664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3913"/>
                      </a:moveTo>
                      <a:lnTo>
                        <a:pt x="1350" y="17687"/>
                      </a:lnTo>
                      <a:lnTo>
                        <a:pt x="2700" y="17687"/>
                      </a:lnTo>
                      <a:lnTo>
                        <a:pt x="2700" y="3913"/>
                      </a:lnTo>
                      <a:close/>
                    </a:path>
                    <a:path w="21600" h="21600">
                      <a:moveTo>
                        <a:pt x="0" y="3913"/>
                      </a:moveTo>
                      <a:lnTo>
                        <a:pt x="0" y="17687"/>
                      </a:lnTo>
                      <a:lnTo>
                        <a:pt x="675" y="17687"/>
                      </a:lnTo>
                      <a:lnTo>
                        <a:pt x="675" y="3913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09599" name="AutoShape 22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1050" y="763"/>
                  <a:ext cx="974" cy="2124"/>
                </a:xfrm>
                <a:prstGeom prst="rightArrow">
                  <a:avLst>
                    <a:gd name="adj1" fmla="val 80611"/>
                    <a:gd name="adj2" fmla="val 33060"/>
                  </a:avLst>
                </a:prstGeom>
                <a:solidFill>
                  <a:srgbClr val="00C4BF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00C4BF"/>
                  </a:extrusionClr>
                </a:sp3d>
              </p:spPr>
              <p:txBody>
                <a:bodyPr vert="eaVert" anchor="ctr">
                  <a:flatTx/>
                </a:bodyPr>
                <a:lstStyle/>
                <a:p>
                  <a:pPr algn="ctr" latinLnBrk="0">
                    <a:lnSpc>
                      <a:spcPct val="125000"/>
                    </a:lnSpc>
                  </a:pPr>
                  <a:endParaRPr lang="ko-KR" altLang="ko-KR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09600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" y="1678"/>
                  <a:ext cx="1510" cy="5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13500000">
                    <a:srgbClr val="999999"/>
                  </a:prstShdw>
                </a:effectLst>
              </p:spPr>
              <p:txBody>
                <a:bodyPr wrap="none" anchor="ctr"/>
                <a:lstStyle/>
                <a:p>
                  <a:pPr algn="ctr"/>
                  <a:r>
                    <a:rPr lang="ko-KR" altLang="en-US" sz="2500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표준진료</a:t>
                  </a:r>
                  <a:endParaRPr lang="en-US" altLang="ko-KR" sz="25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algn="ctr"/>
                  <a:r>
                    <a:rPr lang="ko-KR" altLang="en-US" sz="1800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양질</a:t>
                  </a:r>
                  <a:r>
                    <a:rPr lang="en-US" altLang="ko-KR" sz="1800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/</a:t>
                  </a:r>
                  <a:r>
                    <a:rPr lang="ko-KR" altLang="en-US" sz="1800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저비용</a:t>
                  </a:r>
                </a:p>
              </p:txBody>
            </p:sp>
          </p:grpSp>
        </p:grpSp>
        <p:grpSp>
          <p:nvGrpSpPr>
            <p:cNvPr id="109588" name="Group 29"/>
            <p:cNvGrpSpPr>
              <a:grpSpLocks/>
            </p:cNvGrpSpPr>
            <p:nvPr/>
          </p:nvGrpSpPr>
          <p:grpSpPr bwMode="auto">
            <a:xfrm>
              <a:off x="3187" y="753"/>
              <a:ext cx="2147" cy="386"/>
              <a:chOff x="612" y="1071"/>
              <a:chExt cx="1610" cy="363"/>
            </a:xfrm>
          </p:grpSpPr>
          <p:sp>
            <p:nvSpPr>
              <p:cNvPr id="109594" name="AutoShape 30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610" cy="3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08E90"/>
                  </a:gs>
                  <a:gs pos="100000">
                    <a:srgbClr val="224D4E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595" name="AutoShape 31"/>
              <p:cNvSpPr>
                <a:spLocks noChangeArrowheads="1"/>
              </p:cNvSpPr>
              <p:nvPr/>
            </p:nvSpPr>
            <p:spPr bwMode="auto">
              <a:xfrm>
                <a:off x="697" y="1080"/>
                <a:ext cx="1432" cy="13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 sz="20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3323" y="791"/>
              <a:ext cx="189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25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주요 질병의 관리자</a:t>
              </a:r>
            </a:p>
          </p:txBody>
        </p:sp>
        <p:grpSp>
          <p:nvGrpSpPr>
            <p:cNvPr id="109590" name="Group 33"/>
            <p:cNvGrpSpPr>
              <a:grpSpLocks/>
            </p:cNvGrpSpPr>
            <p:nvPr/>
          </p:nvGrpSpPr>
          <p:grpSpPr bwMode="auto">
            <a:xfrm>
              <a:off x="3198" y="1248"/>
              <a:ext cx="2124" cy="974"/>
              <a:chOff x="475" y="1338"/>
              <a:chExt cx="2124" cy="974"/>
            </a:xfrm>
          </p:grpSpPr>
          <p:sp>
            <p:nvSpPr>
              <p:cNvPr id="109591" name="AutoShape 34"/>
              <p:cNvSpPr>
                <a:spLocks noChangeArrowheads="1"/>
              </p:cNvSpPr>
              <p:nvPr/>
            </p:nvSpPr>
            <p:spPr bwMode="auto">
              <a:xfrm rot="5400000">
                <a:off x="1472" y="1467"/>
                <a:ext cx="129" cy="6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1 h 21600"/>
                  <a:gd name="T4" fmla="*/ 0 w 21600"/>
                  <a:gd name="T5" fmla="*/ 23 h 21600"/>
                  <a:gd name="T6" fmla="*/ 1 w 21600"/>
                  <a:gd name="T7" fmla="*/ 11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9 w 21600"/>
                  <a:gd name="T13" fmla="*/ 3899 h 21600"/>
                  <a:gd name="T14" fmla="*/ 15237 w 21600"/>
                  <a:gd name="T15" fmla="*/ 177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664" y="0"/>
                    </a:moveTo>
                    <a:lnTo>
                      <a:pt x="11664" y="3913"/>
                    </a:lnTo>
                    <a:lnTo>
                      <a:pt x="3375" y="3913"/>
                    </a:lnTo>
                    <a:lnTo>
                      <a:pt x="3375" y="17687"/>
                    </a:lnTo>
                    <a:lnTo>
                      <a:pt x="11664" y="17687"/>
                    </a:lnTo>
                    <a:lnTo>
                      <a:pt x="11664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3913"/>
                    </a:moveTo>
                    <a:lnTo>
                      <a:pt x="1350" y="17687"/>
                    </a:lnTo>
                    <a:lnTo>
                      <a:pt x="2700" y="17687"/>
                    </a:lnTo>
                    <a:lnTo>
                      <a:pt x="2700" y="3913"/>
                    </a:lnTo>
                    <a:close/>
                  </a:path>
                  <a:path w="21600" h="21600">
                    <a:moveTo>
                      <a:pt x="0" y="3913"/>
                    </a:moveTo>
                    <a:lnTo>
                      <a:pt x="0" y="17687"/>
                    </a:lnTo>
                    <a:lnTo>
                      <a:pt x="675" y="17687"/>
                    </a:lnTo>
                    <a:lnTo>
                      <a:pt x="675" y="391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9592" name="AutoShape 35"/>
              <p:cNvSpPr>
                <a:spLocks noChangeArrowheads="1"/>
              </p:cNvSpPr>
              <p:nvPr/>
            </p:nvSpPr>
            <p:spPr bwMode="auto">
              <a:xfrm rot="5400000" flipH="1" flipV="1">
                <a:off x="1050" y="763"/>
                <a:ext cx="974" cy="2124"/>
              </a:xfrm>
              <a:prstGeom prst="rightArrow">
                <a:avLst>
                  <a:gd name="adj1" fmla="val 80611"/>
                  <a:gd name="adj2" fmla="val 33060"/>
                </a:avLst>
              </a:prstGeom>
              <a:solidFill>
                <a:srgbClr val="00C4B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00C4BF"/>
                </a:extrusionClr>
              </a:sp3d>
            </p:spPr>
            <p:txBody>
              <a:bodyPr vert="eaVert" anchor="ctr">
                <a:flatTx/>
              </a:bodyPr>
              <a:lstStyle/>
              <a:p>
                <a:pPr algn="ctr" latinLnBrk="0">
                  <a:lnSpc>
                    <a:spcPct val="125000"/>
                  </a:lnSpc>
                </a:pPr>
                <a:endParaRPr lang="ko-KR" altLang="ko-KR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593" name="Rectangle 36"/>
              <p:cNvSpPr>
                <a:spLocks noChangeArrowheads="1"/>
              </p:cNvSpPr>
              <p:nvPr/>
            </p:nvSpPr>
            <p:spPr bwMode="auto">
              <a:xfrm>
                <a:off x="772" y="1678"/>
                <a:ext cx="1510" cy="5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13500000">
                  <a:srgbClr val="999999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sz="25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질병관리</a:t>
                </a:r>
                <a:endParaRPr lang="en-US" altLang="ko-KR" sz="25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ko-KR" altLang="en-US" sz="1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예방</a:t>
                </a:r>
                <a:r>
                  <a:rPr lang="en-US" altLang="ko-KR" sz="1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lang="ko-KR" altLang="en-US" sz="1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비용절감</a:t>
                </a:r>
              </a:p>
            </p:txBody>
          </p:sp>
        </p:grp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539750" y="3849688"/>
            <a:ext cx="8091488" cy="2538412"/>
            <a:chOff x="340" y="2425"/>
            <a:chExt cx="5097" cy="1599"/>
          </a:xfrm>
        </p:grpSpPr>
        <p:grpSp>
          <p:nvGrpSpPr>
            <p:cNvPr id="109576" name="Group 39"/>
            <p:cNvGrpSpPr>
              <a:grpSpLocks/>
            </p:cNvGrpSpPr>
            <p:nvPr/>
          </p:nvGrpSpPr>
          <p:grpSpPr bwMode="auto">
            <a:xfrm>
              <a:off x="1101" y="2425"/>
              <a:ext cx="3532" cy="386"/>
              <a:chOff x="1101" y="2425"/>
              <a:chExt cx="3532" cy="386"/>
            </a:xfrm>
          </p:grpSpPr>
          <p:grpSp>
            <p:nvGrpSpPr>
              <p:cNvPr id="109583" name="Group 37"/>
              <p:cNvGrpSpPr>
                <a:grpSpLocks/>
              </p:cNvGrpSpPr>
              <p:nvPr/>
            </p:nvGrpSpPr>
            <p:grpSpPr bwMode="auto">
              <a:xfrm>
                <a:off x="1101" y="2425"/>
                <a:ext cx="3532" cy="386"/>
                <a:chOff x="1101" y="2425"/>
                <a:chExt cx="3532" cy="386"/>
              </a:xfrm>
            </p:grpSpPr>
            <p:sp>
              <p:nvSpPr>
                <p:cNvPr id="109585" name="AutoShape 12"/>
                <p:cNvSpPr>
                  <a:spLocks noChangeArrowheads="1"/>
                </p:cNvSpPr>
                <p:nvPr/>
              </p:nvSpPr>
              <p:spPr bwMode="auto">
                <a:xfrm>
                  <a:off x="1101" y="2425"/>
                  <a:ext cx="3532" cy="3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3D588F"/>
                    </a:gs>
                    <a:gs pos="100000">
                      <a:srgbClr val="142352"/>
                    </a:gs>
                  </a:gsLst>
                  <a:lin ang="5400000" scaled="1"/>
                </a:gradFill>
                <a:ln w="952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09586" name="AutoShape 13"/>
                <p:cNvSpPr>
                  <a:spLocks noChangeArrowheads="1"/>
                </p:cNvSpPr>
                <p:nvPr/>
              </p:nvSpPr>
              <p:spPr bwMode="auto">
                <a:xfrm>
                  <a:off x="1179" y="2435"/>
                  <a:ext cx="3365" cy="1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ko-KR" sz="2000"/>
                </a:p>
              </p:txBody>
            </p:sp>
          </p:grpSp>
          <p:sp>
            <p:nvSpPr>
              <p:cNvPr id="28710" name="Text Box 38"/>
              <p:cNvSpPr txBox="1">
                <a:spLocks noChangeArrowheads="1"/>
              </p:cNvSpPr>
              <p:nvPr/>
            </p:nvSpPr>
            <p:spPr bwMode="auto">
              <a:xfrm>
                <a:off x="1233" y="2461"/>
                <a:ext cx="3263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500">
                    <a:solidFill>
                      <a:schemeClr val="bg1"/>
                    </a:solidFill>
                  </a:rPr>
                  <a:t>공공보건의료의 개념전환</a:t>
                </a:r>
              </a:p>
            </p:txBody>
          </p:sp>
        </p:grpSp>
        <p:grpSp>
          <p:nvGrpSpPr>
            <p:cNvPr id="109577" name="Group 46"/>
            <p:cNvGrpSpPr>
              <a:grpSpLocks/>
            </p:cNvGrpSpPr>
            <p:nvPr/>
          </p:nvGrpSpPr>
          <p:grpSpPr bwMode="auto">
            <a:xfrm>
              <a:off x="340" y="2929"/>
              <a:ext cx="5097" cy="1095"/>
              <a:chOff x="340" y="2929"/>
              <a:chExt cx="5097" cy="1095"/>
            </a:xfrm>
          </p:grpSpPr>
          <p:sp>
            <p:nvSpPr>
              <p:cNvPr id="109578" name="AutoShape 41"/>
              <p:cNvSpPr>
                <a:spLocks noChangeArrowheads="1"/>
              </p:cNvSpPr>
              <p:nvPr/>
            </p:nvSpPr>
            <p:spPr bwMode="auto">
              <a:xfrm>
                <a:off x="340" y="2931"/>
                <a:ext cx="1854" cy="1093"/>
              </a:xfrm>
              <a:prstGeom prst="roundRect">
                <a:avLst>
                  <a:gd name="adj" fmla="val 11255"/>
                </a:avLst>
              </a:prstGeom>
              <a:solidFill>
                <a:schemeClr val="bg1">
                  <a:alpha val="50195"/>
                </a:schemeClr>
              </a:solidFill>
              <a:ln w="254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빈민진료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낙후된 시설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관료주의</a:t>
                </a:r>
              </a:p>
            </p:txBody>
          </p:sp>
          <p:sp>
            <p:nvSpPr>
              <p:cNvPr id="109579" name="AutoShape 42"/>
              <p:cNvSpPr>
                <a:spLocks noChangeArrowheads="1"/>
              </p:cNvSpPr>
              <p:nvPr/>
            </p:nvSpPr>
            <p:spPr bwMode="auto">
              <a:xfrm>
                <a:off x="2792" y="2929"/>
                <a:ext cx="2645" cy="1093"/>
              </a:xfrm>
              <a:prstGeom prst="roundRect">
                <a:avLst>
                  <a:gd name="adj" fmla="val 11255"/>
                </a:avLst>
              </a:prstGeom>
              <a:solidFill>
                <a:schemeClr val="bg1">
                  <a:alpha val="50195"/>
                </a:schemeClr>
              </a:solidFill>
              <a:ln w="254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전국민에게 표준 진료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현대적 시설</a:t>
                </a:r>
                <a:r>
                  <a:rPr lang="en-US" altLang="ko-KR" b="1">
                    <a:solidFill>
                      <a:srgbClr val="00B050"/>
                    </a:solidFill>
                  </a:rPr>
                  <a:t>, </a:t>
                </a:r>
                <a:r>
                  <a:rPr lang="ko-KR" altLang="en-US" b="1">
                    <a:solidFill>
                      <a:srgbClr val="00B050"/>
                    </a:solidFill>
                  </a:rPr>
                  <a:t>우수한 인력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b="1">
                    <a:solidFill>
                      <a:srgbClr val="00B050"/>
                    </a:solidFill>
                  </a:rPr>
                  <a:t>자율성</a:t>
                </a:r>
                <a:r>
                  <a:rPr lang="en-US" altLang="ko-KR" b="1">
                    <a:solidFill>
                      <a:srgbClr val="00B050"/>
                    </a:solidFill>
                  </a:rPr>
                  <a:t>, </a:t>
                </a:r>
                <a:r>
                  <a:rPr lang="ko-KR" altLang="en-US" b="1">
                    <a:solidFill>
                      <a:srgbClr val="00B050"/>
                    </a:solidFill>
                  </a:rPr>
                  <a:t>공공성 </a:t>
                </a:r>
              </a:p>
            </p:txBody>
          </p:sp>
          <p:sp>
            <p:nvSpPr>
              <p:cNvPr id="109580" name="Line 43"/>
              <p:cNvSpPr>
                <a:spLocks noChangeShapeType="1"/>
              </p:cNvSpPr>
              <p:nvPr/>
            </p:nvSpPr>
            <p:spPr bwMode="auto">
              <a:xfrm>
                <a:off x="2002" y="3183"/>
                <a:ext cx="8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9581" name="Line 44"/>
              <p:cNvSpPr>
                <a:spLocks noChangeShapeType="1"/>
              </p:cNvSpPr>
              <p:nvPr/>
            </p:nvSpPr>
            <p:spPr bwMode="auto">
              <a:xfrm>
                <a:off x="2002" y="3488"/>
                <a:ext cx="8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9582" name="Line 45"/>
              <p:cNvSpPr>
                <a:spLocks noChangeShapeType="1"/>
              </p:cNvSpPr>
              <p:nvPr/>
            </p:nvSpPr>
            <p:spPr bwMode="auto">
              <a:xfrm>
                <a:off x="2002" y="3781"/>
                <a:ext cx="8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09574" name="TextBox 34"/>
          <p:cNvSpPr txBox="1">
            <a:spLocks noChangeArrowheads="1"/>
          </p:cNvSpPr>
          <p:nvPr/>
        </p:nvSpPr>
        <p:spPr bwMode="auto">
          <a:xfrm>
            <a:off x="1692275" y="2060575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rgbClr val="0404E0"/>
                </a:solidFill>
              </a:rPr>
              <a:t>공공병원</a:t>
            </a:r>
          </a:p>
        </p:txBody>
      </p:sp>
      <p:sp>
        <p:nvSpPr>
          <p:cNvPr id="109575" name="TextBox 35"/>
          <p:cNvSpPr txBox="1">
            <a:spLocks noChangeArrowheads="1"/>
          </p:cNvSpPr>
          <p:nvPr/>
        </p:nvSpPr>
        <p:spPr bwMode="auto">
          <a:xfrm>
            <a:off x="5918200" y="2060575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>
                <a:solidFill>
                  <a:srgbClr val="0404E0"/>
                </a:solidFill>
              </a:rPr>
              <a:t>보건소</a:t>
            </a:r>
            <a:r>
              <a:rPr lang="en-US" altLang="ko-KR" sz="2000" b="1">
                <a:solidFill>
                  <a:srgbClr val="0404E0"/>
                </a:solidFill>
              </a:rPr>
              <a:t>/</a:t>
            </a:r>
            <a:r>
              <a:rPr lang="ko-KR" altLang="en-US" sz="2000" b="1">
                <a:solidFill>
                  <a:srgbClr val="0404E0"/>
                </a:solidFill>
              </a:rPr>
              <a:t>지소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52</a:t>
            </a:r>
          </a:p>
        </p:txBody>
      </p:sp>
      <p:grpSp>
        <p:nvGrpSpPr>
          <p:cNvPr id="111618" name="그룹 16"/>
          <p:cNvGrpSpPr>
            <a:grpSpLocks/>
          </p:cNvGrpSpPr>
          <p:nvPr/>
        </p:nvGrpSpPr>
        <p:grpSpPr bwMode="auto">
          <a:xfrm>
            <a:off x="1068388" y="984250"/>
            <a:ext cx="6985000" cy="5435600"/>
            <a:chOff x="0" y="1285860"/>
            <a:chExt cx="4786313" cy="4139514"/>
          </a:xfrm>
        </p:grpSpPr>
        <p:pic>
          <p:nvPicPr>
            <p:cNvPr id="111629" name="그림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4786313" cy="413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직사각형 14"/>
            <p:cNvSpPr/>
            <p:nvPr/>
          </p:nvSpPr>
          <p:spPr>
            <a:xfrm>
              <a:off x="1204192" y="3572023"/>
              <a:ext cx="356798" cy="57184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204192" y="3928669"/>
              <a:ext cx="3567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공공병원의 질적 현황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국립대병원</a:t>
            </a:r>
          </a:p>
        </p:txBody>
      </p:sp>
      <p:sp>
        <p:nvSpPr>
          <p:cNvPr id="111620" name="TextBox 18"/>
          <p:cNvSpPr txBox="1">
            <a:spLocks noChangeArrowheads="1"/>
          </p:cNvSpPr>
          <p:nvPr/>
        </p:nvSpPr>
        <p:spPr bwMode="auto">
          <a:xfrm>
            <a:off x="2012950" y="1212850"/>
            <a:ext cx="5251450" cy="40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건강보험 입원진료 중증도 보정 진료비 비교</a:t>
            </a:r>
          </a:p>
        </p:txBody>
      </p:sp>
      <p:sp>
        <p:nvSpPr>
          <p:cNvPr id="111621" name="직사각형 19"/>
          <p:cNvSpPr>
            <a:spLocks noChangeArrowheads="1"/>
          </p:cNvSpPr>
          <p:nvPr/>
        </p:nvSpPr>
        <p:spPr bwMode="auto">
          <a:xfrm>
            <a:off x="457200" y="1430338"/>
            <a:ext cx="693738" cy="614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11622" name="TextBox 21"/>
          <p:cNvSpPr txBox="1">
            <a:spLocks noChangeArrowheads="1"/>
          </p:cNvSpPr>
          <p:nvPr/>
        </p:nvSpPr>
        <p:spPr bwMode="auto">
          <a:xfrm>
            <a:off x="2692400" y="5800725"/>
            <a:ext cx="8001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국립대</a:t>
            </a:r>
          </a:p>
        </p:txBody>
      </p:sp>
      <p:sp>
        <p:nvSpPr>
          <p:cNvPr id="111623" name="TextBox 22"/>
          <p:cNvSpPr txBox="1">
            <a:spLocks noChangeArrowheads="1"/>
          </p:cNvSpPr>
          <p:nvPr/>
        </p:nvSpPr>
        <p:spPr bwMode="auto">
          <a:xfrm>
            <a:off x="4160838" y="5800725"/>
            <a:ext cx="148748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수도권 사립대</a:t>
            </a:r>
          </a:p>
        </p:txBody>
      </p:sp>
      <p:sp>
        <p:nvSpPr>
          <p:cNvPr id="111624" name="TextBox 23"/>
          <p:cNvSpPr txBox="1">
            <a:spLocks noChangeArrowheads="1"/>
          </p:cNvSpPr>
          <p:nvPr/>
        </p:nvSpPr>
        <p:spPr bwMode="auto">
          <a:xfrm>
            <a:off x="6035675" y="5800725"/>
            <a:ext cx="12827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지방 사립대</a:t>
            </a:r>
          </a:p>
        </p:txBody>
      </p:sp>
      <p:sp>
        <p:nvSpPr>
          <p:cNvPr id="27" name="직사각형 26"/>
          <p:cNvSpPr/>
          <p:nvPr/>
        </p:nvSpPr>
        <p:spPr bwMode="auto">
          <a:xfrm>
            <a:off x="2157636" y="2611636"/>
            <a:ext cx="18383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상대적으로 </a:t>
            </a:r>
            <a:endParaRPr lang="en-US" altLang="ko-KR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저렴한 진료비</a:t>
            </a:r>
          </a:p>
        </p:txBody>
      </p:sp>
      <p:sp>
        <p:nvSpPr>
          <p:cNvPr id="111628" name="TextBox 27"/>
          <p:cNvSpPr txBox="1">
            <a:spLocks noChangeArrowheads="1"/>
          </p:cNvSpPr>
          <p:nvPr/>
        </p:nvSpPr>
        <p:spPr bwMode="auto">
          <a:xfrm>
            <a:off x="4140200" y="6267450"/>
            <a:ext cx="385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분석 대상</a:t>
            </a:r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종합전문요양기관</a:t>
            </a:r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’10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4/4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53</a:t>
            </a:r>
          </a:p>
        </p:txBody>
      </p:sp>
      <p:graphicFrame>
        <p:nvGraphicFramePr>
          <p:cNvPr id="6" name="차트 5"/>
          <p:cNvGraphicFramePr/>
          <p:nvPr/>
        </p:nvGraphicFramePr>
        <p:xfrm>
          <a:off x="1043608" y="1539901"/>
          <a:ext cx="70567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6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공공병원의 질적 현황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국립대병원</a:t>
            </a:r>
          </a:p>
        </p:txBody>
      </p:sp>
      <p:sp>
        <p:nvSpPr>
          <p:cNvPr id="113668" name="TextBox 7"/>
          <p:cNvSpPr txBox="1">
            <a:spLocks noChangeArrowheads="1"/>
          </p:cNvSpPr>
          <p:nvPr/>
        </p:nvSpPr>
        <p:spPr bwMode="auto">
          <a:xfrm>
            <a:off x="2625725" y="1412875"/>
            <a:ext cx="38782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입원환자 중 의료급여 환자 비중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8</a:t>
            </a:r>
          </a:p>
        </p:txBody>
      </p:sp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1.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의사의 병원 소유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643063"/>
            <a:ext cx="8526463" cy="435768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‘</a:t>
            </a:r>
            <a:r>
              <a:rPr lang="ko-KR" altLang="en-US" dirty="0" smtClean="0"/>
              <a:t>의사의 병원 설립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일본</a:t>
            </a:r>
            <a:r>
              <a:rPr lang="en-US" altLang="ko-KR" dirty="0" smtClean="0"/>
              <a:t>-</a:t>
            </a:r>
            <a:r>
              <a:rPr lang="ko-KR" altLang="en-US" dirty="0" smtClean="0"/>
              <a:t>한국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대만의 독특한 특성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의사의 병원 설립은 일본의 제도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메이지 유신</a:t>
            </a:r>
            <a:r>
              <a:rPr lang="en-US" altLang="ko-KR" dirty="0" smtClean="0"/>
              <a:t>)</a:t>
            </a:r>
          </a:p>
          <a:p>
            <a:pPr lvl="1">
              <a:defRPr/>
            </a:pPr>
            <a:endParaRPr lang="en-US" altLang="ko-KR" sz="700" dirty="0" smtClean="0"/>
          </a:p>
          <a:p>
            <a:pPr lvl="1">
              <a:defRPr/>
            </a:pPr>
            <a:r>
              <a:rPr lang="ko-KR" altLang="en-US" dirty="0" smtClean="0"/>
              <a:t>서양은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병원 설립 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의사가 병원을 설립</a:t>
            </a:r>
            <a:r>
              <a:rPr lang="en-US" altLang="ko-KR" dirty="0" smtClean="0"/>
              <a:t>·</a:t>
            </a:r>
            <a:r>
              <a:rPr lang="ko-KR" altLang="en-US" dirty="0" smtClean="0"/>
              <a:t>운영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소유</a:t>
            </a:r>
            <a:r>
              <a:rPr lang="en-US" altLang="ko-KR" dirty="0" smtClean="0"/>
              <a:t>·</a:t>
            </a:r>
            <a:r>
              <a:rPr lang="ko-KR" altLang="en-US" dirty="0" smtClean="0"/>
              <a:t>지배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의원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ko-KR" altLang="en-US" dirty="0" smtClean="0"/>
              <a:t> 병원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종합병원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대학병원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대다수 병원이 자본 축적의 중간 단계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병원의 개인 기업적 성격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법인병원도 사실상의 개인 지배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한국 의사의 자본가적 성격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서양 의사의 지식인적 성격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54</a:t>
            </a:r>
          </a:p>
        </p:txBody>
      </p:sp>
      <p:sp>
        <p:nvSpPr>
          <p:cNvPr id="1157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공공병원의 질적 현황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: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지방의료원</a:t>
            </a:r>
          </a:p>
        </p:txBody>
      </p:sp>
      <p:sp>
        <p:nvSpPr>
          <p:cNvPr id="11571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63"/>
          </a:xfrm>
        </p:spPr>
        <p:txBody>
          <a:bodyPr/>
          <a:lstStyle/>
          <a:p>
            <a:pPr lvl="1"/>
            <a:r>
              <a:rPr lang="ko-KR" altLang="en-US" sz="2000" smtClean="0"/>
              <a:t>동일 규모 민간병원보다 높은 공공병원 서비스의 질</a:t>
            </a:r>
          </a:p>
        </p:txBody>
      </p:sp>
      <p:sp>
        <p:nvSpPr>
          <p:cNvPr id="115716" name="Rectangle 1"/>
          <p:cNvSpPr>
            <a:spLocks noChangeArrowheads="1"/>
          </p:cNvSpPr>
          <p:nvPr/>
        </p:nvSpPr>
        <p:spPr bwMode="auto">
          <a:xfrm>
            <a:off x="787400" y="5786438"/>
            <a:ext cx="312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latinLnBrk="0" hangingPunct="0"/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2006</a:t>
            </a:r>
            <a:r>
              <a:rPr lang="ko-KR" alt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년 의료기관평가 결과 </a:t>
            </a:r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(260</a:t>
            </a:r>
            <a:r>
              <a:rPr lang="ko-KR" alt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병상 미만</a:t>
            </a:r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)</a:t>
            </a:r>
            <a:endParaRPr lang="en-US" altLang="ko-KR" sz="24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한컴바탕" pitchFamily="18" charset="-127"/>
            </a:endParaRPr>
          </a:p>
        </p:txBody>
      </p:sp>
      <p:sp>
        <p:nvSpPr>
          <p:cNvPr id="115717" name="Rectangle 3"/>
          <p:cNvSpPr>
            <a:spLocks noChangeArrowheads="1"/>
          </p:cNvSpPr>
          <p:nvPr/>
        </p:nvSpPr>
        <p:spPr bwMode="auto">
          <a:xfrm>
            <a:off x="4441825" y="6143625"/>
            <a:ext cx="453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latinLnBrk="0" hangingPunct="0"/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2006</a:t>
            </a:r>
            <a:r>
              <a:rPr lang="ko-KR" alt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한컴바탕" pitchFamily="18" charset="-127"/>
              </a:rPr>
              <a:t>년 의료기관평가 영역별 공공병원과 민간병원의 성과 비교</a:t>
            </a:r>
            <a:endParaRPr lang="ko-KR" altLang="en-US" sz="370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한컴바탕" pitchFamily="18" charset="-127"/>
            </a:endParaRPr>
          </a:p>
        </p:txBody>
      </p:sp>
      <p:pic>
        <p:nvPicPr>
          <p:cNvPr id="115718" name="Picture 4" descr="C:\DOCUME~1\jslee\LOCALS~1\Temp\UNI0000091c012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2312988"/>
            <a:ext cx="45545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차트 7"/>
          <p:cNvGraphicFramePr>
            <a:graphicFrameLocks/>
          </p:cNvGraphicFramePr>
          <p:nvPr/>
        </p:nvGraphicFramePr>
        <p:xfrm>
          <a:off x="357158" y="2500306"/>
          <a:ext cx="3990975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55</a:t>
            </a:r>
          </a:p>
        </p:txBody>
      </p:sp>
      <p:sp>
        <p:nvSpPr>
          <p:cNvPr id="117762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17763" name="그림 12" descr="김천의료원요양병동1.jpg"/>
          <p:cNvPicPr>
            <a:picLocks noChangeAspect="1"/>
          </p:cNvPicPr>
          <p:nvPr/>
        </p:nvPicPr>
        <p:blipFill>
          <a:blip r:embed="rId3"/>
          <a:srcRect l="5498" t="30354" b="5875"/>
          <a:stretch>
            <a:fillRect/>
          </a:stretch>
        </p:blipFill>
        <p:spPr bwMode="auto">
          <a:xfrm>
            <a:off x="2128838" y="4835525"/>
            <a:ext cx="356393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TextBox 13"/>
          <p:cNvSpPr txBox="1">
            <a:spLocks noChangeArrowheads="1"/>
          </p:cNvSpPr>
          <p:nvPr/>
        </p:nvSpPr>
        <p:spPr bwMode="auto">
          <a:xfrm>
            <a:off x="2992438" y="6491288"/>
            <a:ext cx="2103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김천의료원 요양병원</a:t>
            </a:r>
          </a:p>
        </p:txBody>
      </p:sp>
      <p:pic>
        <p:nvPicPr>
          <p:cNvPr id="117765" name="그림 14" descr="안동의료원노인요양병원2.jpg"/>
          <p:cNvPicPr>
            <a:picLocks noChangeAspect="1"/>
          </p:cNvPicPr>
          <p:nvPr/>
        </p:nvPicPr>
        <p:blipFill>
          <a:blip r:embed="rId4"/>
          <a:srcRect l="18898" t="19827" b="11153"/>
          <a:stretch>
            <a:fillRect/>
          </a:stretch>
        </p:blipFill>
        <p:spPr bwMode="auto">
          <a:xfrm>
            <a:off x="5757863" y="4819650"/>
            <a:ext cx="29987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Box 15"/>
          <p:cNvSpPr txBox="1">
            <a:spLocks noChangeArrowheads="1"/>
          </p:cNvSpPr>
          <p:nvPr/>
        </p:nvSpPr>
        <p:spPr bwMode="auto">
          <a:xfrm>
            <a:off x="6289675" y="6483350"/>
            <a:ext cx="2103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안동의료원 요양병원</a:t>
            </a:r>
          </a:p>
        </p:txBody>
      </p:sp>
      <p:pic>
        <p:nvPicPr>
          <p:cNvPr id="117767" name="그림 11" descr="국립암센터4.jpg"/>
          <p:cNvPicPr>
            <a:picLocks noChangeAspect="1"/>
          </p:cNvPicPr>
          <p:nvPr/>
        </p:nvPicPr>
        <p:blipFill>
          <a:blip r:embed="rId5"/>
          <a:srcRect t="23802"/>
          <a:stretch>
            <a:fillRect/>
          </a:stretch>
        </p:blipFill>
        <p:spPr bwMode="auto">
          <a:xfrm>
            <a:off x="5245100" y="1400175"/>
            <a:ext cx="35163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8" name="TextBox 16"/>
          <p:cNvSpPr txBox="1">
            <a:spLocks noChangeArrowheads="1"/>
          </p:cNvSpPr>
          <p:nvPr/>
        </p:nvSpPr>
        <p:spPr bwMode="auto">
          <a:xfrm>
            <a:off x="1547813" y="5084763"/>
            <a:ext cx="1406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국립암센터</a:t>
            </a:r>
          </a:p>
        </p:txBody>
      </p:sp>
      <p:grpSp>
        <p:nvGrpSpPr>
          <p:cNvPr id="117769" name="그룹 20"/>
          <p:cNvGrpSpPr>
            <a:grpSpLocks/>
          </p:cNvGrpSpPr>
          <p:nvPr/>
        </p:nvGrpSpPr>
        <p:grpSpPr bwMode="auto">
          <a:xfrm>
            <a:off x="311150" y="1087438"/>
            <a:ext cx="4667250" cy="3468687"/>
            <a:chOff x="4029844" y="1124257"/>
            <a:chExt cx="4668047" cy="3468864"/>
          </a:xfrm>
        </p:grpSpPr>
        <p:pic>
          <p:nvPicPr>
            <p:cNvPr id="117770" name="그림 17" descr="제주대학교병원9.jpg"/>
            <p:cNvPicPr>
              <a:picLocks noChangeAspect="1"/>
            </p:cNvPicPr>
            <p:nvPr/>
          </p:nvPicPr>
          <p:blipFill>
            <a:blip r:embed="rId6"/>
            <a:srcRect t="22543" b="16788"/>
            <a:stretch>
              <a:fillRect/>
            </a:stretch>
          </p:blipFill>
          <p:spPr bwMode="auto">
            <a:xfrm>
              <a:off x="4029844" y="1124257"/>
              <a:ext cx="4668047" cy="2254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71" name="그림 18" descr="제주대학교병원1.jpg"/>
            <p:cNvPicPr>
              <a:picLocks noChangeAspect="1"/>
            </p:cNvPicPr>
            <p:nvPr/>
          </p:nvPicPr>
          <p:blipFill>
            <a:blip r:embed="rId7"/>
            <a:srcRect t="24440" b="17458"/>
            <a:stretch>
              <a:fillRect/>
            </a:stretch>
          </p:blipFill>
          <p:spPr bwMode="auto">
            <a:xfrm>
              <a:off x="4038600" y="3356992"/>
              <a:ext cx="2839962" cy="123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72" name="TextBox 19"/>
            <p:cNvSpPr txBox="1">
              <a:spLocks noChangeArrowheads="1"/>
            </p:cNvSpPr>
            <p:nvPr/>
          </p:nvSpPr>
          <p:spPr bwMode="auto">
            <a:xfrm>
              <a:off x="6786850" y="3365778"/>
              <a:ext cx="14068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6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제주대병원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56</a:t>
            </a:r>
          </a:p>
        </p:txBody>
      </p:sp>
      <p:sp>
        <p:nvSpPr>
          <p:cNvPr id="1198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병원의 공공의료 활동 강화 움직임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26463" cy="5000625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국립대병원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전체 국립대병원에 공공보건의료사업 전담 체계 마련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공공보건의료사업을 위한 국립대병원 협력체계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계획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공공보건의료체계 지원을 위한 국립대병원의 공동사업 추진 계획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사립대병원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일부 사립대병원에 공공보건의료사업 전담 체계 마련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전문질환센터 지정을 계기로 공공보건의료사업에 대한 관심 증대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보건의료노조 발주의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사립대병원의 공공성 강화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방안 연구 진행 중</a:t>
            </a:r>
            <a:endParaRPr lang="ko-KR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57</a:t>
            </a:r>
          </a:p>
        </p:txBody>
      </p:sp>
      <p:sp>
        <p:nvSpPr>
          <p:cNvPr id="1218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공공의료 확충 관련 공약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388" y="1196975"/>
          <a:ext cx="8764587" cy="50768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52127"/>
                <a:gridCol w="1080120"/>
                <a:gridCol w="653221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광역 구분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시군구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공공의료 확충 관련 공약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 rowSpan="10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서울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종로구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보건지소 기능 강화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중구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국립중앙의료원 지원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치매센터 확충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용산구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전문 노인요양시설 건립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성동구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치매노인무료보호시설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성동보건소 이전지역 보건시설 확충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광진구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동별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보건지소 설치 및 가정방문 진료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치매 </a:t>
                      </a:r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데이케어센터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성북구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권역별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보건소 확충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도봉구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보건지소 확충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노원구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건강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세 상담센터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도시보건지소 확대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83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은평구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각 동마다 </a:t>
                      </a:r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마이닥터클리닉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동네병원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설립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65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세 이상 어르신 주치의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94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강동구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건강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세 상담센터 확대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치매 예방 및 관리 전문 요양병원 설립 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06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경기도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고양시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국립 고혈압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당뇨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치매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중풍센터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국립 어린이 아토피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천식센터 유치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17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성남시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성남시립병원 설립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오산시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보호자 없는 병동 사업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용인시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보건지소 확충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1913" name="TextBox 4"/>
          <p:cNvSpPr txBox="1">
            <a:spLocks noChangeArrowheads="1"/>
          </p:cNvSpPr>
          <p:nvPr/>
        </p:nvSpPr>
        <p:spPr bwMode="auto">
          <a:xfrm>
            <a:off x="5154613" y="6302375"/>
            <a:ext cx="402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중앙선거관리위원회 홈페이지</a:t>
            </a:r>
            <a:endParaRPr lang="en-US" altLang="ko-KR" sz="14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조사 대상 지역</a:t>
            </a:r>
            <a:r>
              <a:rPr lang="en-US" altLang="ko-KR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민주당 기초단체장 당선 지역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58</a:t>
            </a:r>
          </a:p>
        </p:txBody>
      </p:sp>
      <p:sp>
        <p:nvSpPr>
          <p:cNvPr id="1239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공공병원 설립 추진 현황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28625" y="1428750"/>
            <a:ext cx="8072438" cy="5000625"/>
          </a:xfrm>
        </p:spPr>
        <p:txBody>
          <a:bodyPr/>
          <a:lstStyle/>
          <a:p>
            <a:pPr>
              <a:defRPr/>
            </a:pPr>
            <a:r>
              <a:rPr lang="ko-KR" altLang="en-US" sz="2400" dirty="0" smtClean="0"/>
              <a:t>성남 시립병원 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시장의 적극적인 의지</a:t>
            </a:r>
            <a:r>
              <a:rPr lang="en-US" altLang="ko-KR" sz="2000" dirty="0" smtClean="0"/>
              <a:t>, 2011</a:t>
            </a:r>
            <a:r>
              <a:rPr lang="ko-KR" altLang="en-US" sz="2000" dirty="0" smtClean="0"/>
              <a:t>년 착공 예정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설립 예산을 </a:t>
            </a:r>
            <a:r>
              <a:rPr lang="en-US" altLang="ko-KR" sz="2000" dirty="0" smtClean="0"/>
              <a:t>1,620</a:t>
            </a:r>
            <a:r>
              <a:rPr lang="ko-KR" altLang="en-US" sz="2000" dirty="0" smtClean="0"/>
              <a:t>억에서 </a:t>
            </a:r>
            <a:r>
              <a:rPr lang="en-US" altLang="ko-KR" sz="2000" dirty="0" smtClean="0"/>
              <a:t>2,000</a:t>
            </a:r>
            <a:r>
              <a:rPr lang="ko-KR" altLang="en-US" sz="2000" dirty="0" smtClean="0"/>
              <a:t>억으로 증액 계획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추진위원회 개편 및 추진위원 선임 과정</a:t>
            </a:r>
            <a:endParaRPr lang="en-US" altLang="ko-KR" sz="2000" dirty="0" smtClean="0"/>
          </a:p>
          <a:p>
            <a:pPr lvl="1">
              <a:defRPr/>
            </a:pPr>
            <a:r>
              <a:rPr lang="en-US" altLang="ko-KR" sz="2000" dirty="0" smtClean="0"/>
              <a:t>2010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24</a:t>
            </a:r>
            <a:r>
              <a:rPr lang="ko-KR" altLang="en-US" sz="2000" dirty="0" smtClean="0"/>
              <a:t>일 시의회에서 조례 통과 추진</a:t>
            </a:r>
            <a:endParaRPr lang="en-US" altLang="ko-KR" sz="2000" dirty="0" smtClean="0"/>
          </a:p>
          <a:p>
            <a:pPr lvl="1">
              <a:defRPr/>
            </a:pPr>
            <a:endParaRPr lang="en-US" altLang="ko-KR" sz="2000" dirty="0" smtClean="0"/>
          </a:p>
          <a:p>
            <a:pPr>
              <a:defRPr/>
            </a:pPr>
            <a:r>
              <a:rPr lang="ko-KR" altLang="en-US" sz="2400" dirty="0" smtClean="0"/>
              <a:t>대전 시립병원</a:t>
            </a:r>
            <a:endParaRPr lang="en-US" altLang="ko-KR" sz="2400" dirty="0" smtClean="0"/>
          </a:p>
          <a:p>
            <a:pPr lvl="1">
              <a:defRPr/>
            </a:pPr>
            <a:r>
              <a:rPr lang="ko-KR" altLang="en-US" sz="2000" dirty="0" smtClean="0"/>
              <a:t>시장 공약 사항</a:t>
            </a:r>
            <a:endParaRPr lang="en-US" altLang="ko-KR" sz="2000" dirty="0" smtClean="0"/>
          </a:p>
          <a:p>
            <a:pPr lvl="1">
              <a:defRPr/>
            </a:pPr>
            <a:r>
              <a:rPr lang="ko-KR" altLang="en-US" sz="2000" dirty="0" smtClean="0"/>
              <a:t>시의회 공청회 예정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조례 제정 및 예산 확보 계획 </a:t>
            </a:r>
            <a:endParaRPr lang="en-US" altLang="ko-KR" sz="2000" dirty="0" smtClean="0"/>
          </a:p>
          <a:p>
            <a:pPr lvl="1">
              <a:defRPr/>
            </a:pPr>
            <a:endParaRPr lang="en-US" altLang="ko-KR" sz="2000" dirty="0" smtClean="0"/>
          </a:p>
          <a:p>
            <a:pPr>
              <a:defRPr/>
            </a:pPr>
            <a:r>
              <a:rPr lang="ko-KR" altLang="en-US" sz="2400" dirty="0" smtClean="0"/>
              <a:t>기타 </a:t>
            </a:r>
            <a:endParaRPr lang="en-US" altLang="ko-KR" sz="2400" dirty="0" smtClean="0"/>
          </a:p>
          <a:p>
            <a:pPr lvl="1">
              <a:defRPr/>
            </a:pPr>
            <a:r>
              <a:rPr lang="ko-KR" altLang="en-US" sz="2000" dirty="0" smtClean="0"/>
              <a:t>광주광역시</a:t>
            </a:r>
            <a:endParaRPr lang="en-US" altLang="ko-KR" sz="2000" dirty="0" smtClean="0"/>
          </a:p>
          <a:p>
            <a:pPr lvl="2">
              <a:defRPr/>
            </a:pPr>
            <a:r>
              <a:rPr lang="ko-KR" altLang="en-US" sz="1800" dirty="0" smtClean="0"/>
              <a:t>하반기 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시의회 주관으로 시립병원 설립 필요성 검토 논의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59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21025" y="2643188"/>
            <a:ext cx="3022600" cy="11064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ko-KR" altLang="en-US" sz="4000" smtClean="0"/>
              <a:t>감사합니다</a:t>
            </a:r>
            <a:endParaRPr lang="ko-KR" alt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685800" y="1285861"/>
            <a:ext cx="7772400" cy="2314590"/>
          </a:xfrm>
        </p:spPr>
        <p:txBody>
          <a:bodyPr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24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400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토론문</a:t>
            </a:r>
            <a:r>
              <a:rPr kumimoji="0" lang="en-US" altLang="ko-KR" sz="24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]</a:t>
            </a:r>
            <a:br>
              <a:rPr kumimoji="0" lang="en-US" altLang="ko-KR" sz="24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en-US" altLang="ko-KR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ko-KR" altLang="en-US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건강보험과 보건의료공급체계 </a:t>
            </a:r>
            <a:r>
              <a:rPr kumimoji="0" lang="en-US" altLang="ko-KR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ko-KR" altLang="en-US" sz="32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진단과 과제</a:t>
            </a:r>
            <a:endParaRPr kumimoji="0" lang="ko-KR" altLang="en-US" sz="3200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4435" name="부제목 2"/>
          <p:cNvSpPr>
            <a:spLocks noGrp="1"/>
          </p:cNvSpPr>
          <p:nvPr>
            <p:ph type="subTitle" idx="4294967295"/>
          </p:nvPr>
        </p:nvSpPr>
        <p:spPr>
          <a:xfrm>
            <a:off x="685800" y="3611563"/>
            <a:ext cx="7772400" cy="1200150"/>
          </a:xfrm>
        </p:spPr>
        <p:txBody>
          <a:bodyPr lIns="45720" rIns="45720"/>
          <a:lstStyle/>
          <a:p>
            <a:pPr marL="0" indent="0" algn="r">
              <a:lnSpc>
                <a:spcPct val="90000"/>
              </a:lnSpc>
              <a:buFont typeface="Wingdings 3" pitchFamily="18" charset="2"/>
              <a:buNone/>
            </a:pPr>
            <a:endParaRPr lang="en-US" altLang="ko-KR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Wingdings 3" pitchFamily="18" charset="2"/>
              <a:buNone/>
            </a:pPr>
            <a:r>
              <a:rPr lang="ko-KR" altLang="en-US" sz="2400">
                <a:solidFill>
                  <a:schemeClr val="tx2"/>
                </a:solidFill>
              </a:rPr>
              <a:t>신영전</a:t>
            </a:r>
            <a:endParaRPr lang="en-US" altLang="ko-KR" sz="240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Wingdings 3" pitchFamily="18" charset="2"/>
              <a:buNone/>
            </a:pPr>
            <a:r>
              <a:rPr lang="ko-KR" altLang="en-US" sz="2000">
                <a:solidFill>
                  <a:schemeClr val="tx2"/>
                </a:solidFill>
              </a:rPr>
              <a:t>한양대학교 의과대학 예방의학교실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22269F2A-CCEE-4C6A-9BFE-454D08EEA75A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의료비가 지속적으로 증가하는 근본적인 이유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어느 길로 갈 것인가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?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네 가지 길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제안 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kern="1200" dirty="0">
                <a:latin typeface="+mn-lt"/>
                <a:ea typeface="+mn-ea"/>
                <a:cs typeface="+mn-cs"/>
              </a:rPr>
              <a:t>1. 100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만원의 개혁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kern="1200" dirty="0">
                <a:latin typeface="+mn-lt"/>
                <a:ea typeface="+mn-ea"/>
                <a:cs typeface="+mn-cs"/>
              </a:rPr>
              <a:t>2.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입법제안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비영리의료기관 </a:t>
            </a:r>
            <a:r>
              <a:rPr lang="ko-KR" altLang="en-US" kern="1200" dirty="0" err="1">
                <a:latin typeface="+mn-lt"/>
                <a:ea typeface="+mn-ea"/>
                <a:cs typeface="+mn-cs"/>
              </a:rPr>
              <a:t>지원법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ko-KR" altLang="en-US" kern="1200">
                <a:latin typeface="+mn-lt"/>
                <a:ea typeface="+mn-ea"/>
                <a:cs typeface="+mn-cs"/>
              </a:rPr>
              <a:t>공공보건의료에 관한 법률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민간보험관리법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건강보장제도 발전을 위한 특별법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목차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7D7BFA7C-4970-443E-B646-EBD7D035B22A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9555" name="내용 개체 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진료비 증가를 원하는 측</a:t>
            </a:r>
            <a:endParaRPr lang="en-US" altLang="ko-KR"/>
          </a:p>
          <a:p>
            <a:pPr lvl="1" eaLnBrk="1" hangingPunct="1"/>
            <a:r>
              <a:rPr lang="ko-KR" altLang="en-US"/>
              <a:t>의료공급자</a:t>
            </a:r>
            <a:endParaRPr lang="en-US" altLang="ko-KR"/>
          </a:p>
          <a:p>
            <a:pPr lvl="1" eaLnBrk="1" hangingPunct="1"/>
            <a:r>
              <a:rPr lang="ko-KR" altLang="en-US"/>
              <a:t>민간보험회사</a:t>
            </a:r>
            <a:endParaRPr lang="en-US" altLang="ko-KR"/>
          </a:p>
          <a:p>
            <a:pPr lvl="1" eaLnBrk="1" hangingPunct="1"/>
            <a:r>
              <a:rPr lang="en-US" altLang="ko-KR"/>
              <a:t>(</a:t>
            </a:r>
            <a:r>
              <a:rPr lang="ko-KR" altLang="en-US"/>
              <a:t>우호</a:t>
            </a:r>
            <a:r>
              <a:rPr lang="en-US" altLang="ko-KR"/>
              <a:t>) </a:t>
            </a:r>
            <a:r>
              <a:rPr lang="ko-KR" altLang="en-US"/>
              <a:t>경제관료</a:t>
            </a:r>
            <a:r>
              <a:rPr lang="en-US" altLang="ko-KR"/>
              <a:t>: </a:t>
            </a:r>
            <a:r>
              <a:rPr lang="ko-KR" altLang="en-US"/>
              <a:t>의료민영화 추진세력</a:t>
            </a:r>
            <a:endParaRPr lang="en-US" altLang="ko-KR"/>
          </a:p>
          <a:p>
            <a:pPr lvl="1" eaLnBrk="1" hangingPunct="1"/>
            <a:endParaRPr lang="en-US" altLang="ko-KR"/>
          </a:p>
          <a:p>
            <a:pPr eaLnBrk="1" hangingPunct="1"/>
            <a:r>
              <a:rPr lang="ko-KR" altLang="en-US"/>
              <a:t>진료비 증가에 대한 부담을 지는 사람</a:t>
            </a:r>
            <a:endParaRPr lang="en-US" altLang="ko-KR"/>
          </a:p>
          <a:p>
            <a:pPr lvl="1" eaLnBrk="1" hangingPunct="1"/>
            <a:r>
              <a:rPr lang="en-US" altLang="ko-KR"/>
              <a:t>(</a:t>
            </a:r>
            <a:r>
              <a:rPr lang="ko-KR" altLang="en-US"/>
              <a:t>소극적</a:t>
            </a:r>
            <a:r>
              <a:rPr lang="en-US" altLang="ko-KR"/>
              <a:t>, </a:t>
            </a:r>
            <a:r>
              <a:rPr lang="ko-KR" altLang="en-US"/>
              <a:t>간접적</a:t>
            </a:r>
            <a:r>
              <a:rPr lang="en-US" altLang="ko-KR"/>
              <a:t>) </a:t>
            </a:r>
            <a:r>
              <a:rPr lang="ko-KR" altLang="en-US"/>
              <a:t>보건복지부</a:t>
            </a:r>
            <a:r>
              <a:rPr lang="en-US" altLang="ko-KR"/>
              <a:t>, </a:t>
            </a:r>
            <a:r>
              <a:rPr lang="ko-KR" altLang="en-US"/>
              <a:t>건보공단</a:t>
            </a:r>
            <a:endParaRPr lang="en-US" altLang="ko-KR"/>
          </a:p>
          <a:p>
            <a:pPr lvl="1" eaLnBrk="1" hangingPunct="1"/>
            <a:r>
              <a:rPr lang="ko-KR" altLang="en-US" b="1"/>
              <a:t>국민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의료비가 지속적으로 증가하는 근본적인 이유</a:t>
            </a:r>
            <a:r>
              <a:rPr lang="en-US" altLang="ko-KR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ko-KR" altLang="en-US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정치경제학적 측면에서</a:t>
            </a:r>
            <a:r>
              <a:rPr lang="en-US" altLang="ko-KR" sz="28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ko-KR" altLang="en-US" sz="2800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43BFA170-B2E4-40DD-AB43-9F3AEBF4025F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kern="1200" dirty="0">
                <a:latin typeface="+mn-ea"/>
                <a:ea typeface="+mn-ea"/>
                <a:cs typeface="+mn-cs"/>
              </a:rPr>
              <a:t>기술적 </a:t>
            </a:r>
            <a:r>
              <a:rPr lang="ko-KR" altLang="en-US" sz="2400" kern="1200" dirty="0">
                <a:latin typeface="+mn-ea"/>
                <a:ea typeface="+mn-ea"/>
                <a:cs typeface="+mn-cs"/>
              </a:rPr>
              <a:t>난해성</a:t>
            </a:r>
            <a:endParaRPr lang="en-US" altLang="ko-KR" sz="2400" kern="1200" dirty="0">
              <a:latin typeface="+mn-ea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sz="2400" kern="1200" dirty="0">
                <a:latin typeface="+mn-ea"/>
                <a:ea typeface="+mn-ea"/>
                <a:cs typeface="+mn-cs"/>
              </a:rPr>
              <a:t>(</a:t>
            </a:r>
            <a:r>
              <a:rPr lang="en-US" altLang="ko-KR" sz="2400" kern="1200" dirty="0">
                <a:latin typeface="+mn-ea"/>
                <a:ea typeface="+mn-ea"/>
                <a:cs typeface="+mn-cs"/>
              </a:rPr>
              <a:t>technical complexity/difficulty)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ko-KR" sz="2400" kern="1200" dirty="0">
              <a:latin typeface="+mn-ea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kern="1200" dirty="0">
                <a:latin typeface="+mn-ea"/>
                <a:ea typeface="+mn-ea"/>
                <a:cs typeface="+mn-cs"/>
              </a:rPr>
              <a:t>잘 조직화된 집단들에 집중되는 </a:t>
            </a:r>
            <a:r>
              <a:rPr lang="ko-KR" altLang="en-US" sz="2400" kern="1200" dirty="0">
                <a:latin typeface="+mn-ea"/>
                <a:ea typeface="+mn-ea"/>
                <a:cs typeface="+mn-cs"/>
              </a:rPr>
              <a:t>비용</a:t>
            </a:r>
            <a:endParaRPr lang="en-US" altLang="ko-KR" sz="2400" kern="1200" dirty="0">
              <a:latin typeface="+mn-ea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sz="2400" kern="1200" dirty="0">
                <a:latin typeface="+mn-ea"/>
                <a:ea typeface="+mn-ea"/>
                <a:cs typeface="+mn-cs"/>
              </a:rPr>
              <a:t>(</a:t>
            </a:r>
            <a:r>
              <a:rPr lang="en-US" altLang="ko-KR" sz="2400" kern="1200" dirty="0">
                <a:latin typeface="+mn-ea"/>
                <a:ea typeface="+mn-ea"/>
                <a:cs typeface="+mn-cs"/>
              </a:rPr>
              <a:t>concentrated costs on well-organized groups)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ko-KR" sz="2400" kern="1200" dirty="0">
              <a:latin typeface="+mn-ea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kern="1200" dirty="0">
                <a:latin typeface="+mn-ea"/>
                <a:ea typeface="+mn-ea"/>
                <a:cs typeface="+mn-cs"/>
              </a:rPr>
              <a:t>조직화되지 못한 집단들의 산재한 </a:t>
            </a:r>
            <a:r>
              <a:rPr lang="ko-KR" altLang="en-US" sz="2400" kern="1200" dirty="0">
                <a:latin typeface="+mn-ea"/>
                <a:ea typeface="+mn-ea"/>
                <a:cs typeface="+mn-cs"/>
              </a:rPr>
              <a:t>편익</a:t>
            </a:r>
            <a:endParaRPr lang="en-US" altLang="ko-KR" sz="2400" kern="1200" dirty="0">
              <a:latin typeface="+mn-ea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sz="2400" kern="1200" dirty="0">
                <a:latin typeface="+mn-ea"/>
                <a:ea typeface="+mn-ea"/>
                <a:cs typeface="+mn-cs"/>
              </a:rPr>
              <a:t>(</a:t>
            </a:r>
            <a:r>
              <a:rPr lang="en-US" altLang="ko-KR" sz="2400" kern="1200" dirty="0">
                <a:latin typeface="+mn-ea"/>
                <a:ea typeface="+mn-ea"/>
                <a:cs typeface="+mn-cs"/>
              </a:rPr>
              <a:t>dispersed costs on non-organized groups)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34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  <a:cs typeface="+mj-cs"/>
              </a:rPr>
              <a:t>보건의료 정치과정의 체계적 특성</a:t>
            </a:r>
          </a:p>
        </p:txBody>
      </p:sp>
      <p:sp>
        <p:nvSpPr>
          <p:cNvPr id="281605" name="슬라이드 번호 개체 틀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10</a:t>
            </a:r>
          </a:p>
        </p:txBody>
      </p:sp>
      <p:sp>
        <p:nvSpPr>
          <p:cNvPr id="25602" name="제목 3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500938" cy="642938"/>
          </a:xfrm>
        </p:spPr>
        <p:txBody>
          <a:bodyPr/>
          <a:lstStyle/>
          <a:p>
            <a:pPr eaLnBrk="1" hangingPunct="1"/>
            <a:r>
              <a:rPr lang="ko-KR" altLang="en-US" sz="2400" b="1" smtClean="0"/>
              <a:t>의료기관별 기관수 및 병상수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14438" y="1000125"/>
          <a:ext cx="6429375" cy="5429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5455"/>
                <a:gridCol w="706743"/>
                <a:gridCol w="660918"/>
                <a:gridCol w="752568"/>
                <a:gridCol w="676192"/>
                <a:gridCol w="737294"/>
                <a:gridCol w="620028"/>
                <a:gridCol w="793458"/>
                <a:gridCol w="706743"/>
              </a:tblGrid>
              <a:tr h="532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의원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병원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종합병원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종합전문요양기관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없음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20,876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1-9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3,336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13,409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10-19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894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12,866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20-29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2,680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73,122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30-49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165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7,716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11,433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50-99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61,006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186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100-199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599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83,917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9,453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200-299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198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47,164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25,649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300-399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17,564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9,866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770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400-499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12,827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12,749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1,913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500-599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5,706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15,951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1,167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600-699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6,251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5,941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2,621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700-799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774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5,159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9,112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800-899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1,650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2,584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8,430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900-999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960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3,678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1000-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4,578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8,442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27,952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107,193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2,022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253,830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277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87,538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36,133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12" marR="9312" marT="9312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798" name="Oval 583"/>
          <p:cNvSpPr>
            <a:spLocks noChangeArrowheads="1"/>
          </p:cNvSpPr>
          <p:nvPr/>
        </p:nvSpPr>
        <p:spPr bwMode="auto">
          <a:xfrm>
            <a:off x="2012950" y="1804988"/>
            <a:ext cx="1285875" cy="1643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799" name="Oval 584"/>
          <p:cNvSpPr>
            <a:spLocks noChangeArrowheads="1"/>
          </p:cNvSpPr>
          <p:nvPr/>
        </p:nvSpPr>
        <p:spPr bwMode="auto">
          <a:xfrm>
            <a:off x="3429000" y="2928938"/>
            <a:ext cx="1214438" cy="20605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800" name="Oval 585"/>
          <p:cNvSpPr>
            <a:spLocks noChangeArrowheads="1"/>
          </p:cNvSpPr>
          <p:nvPr/>
        </p:nvSpPr>
        <p:spPr bwMode="auto">
          <a:xfrm>
            <a:off x="4857750" y="3429000"/>
            <a:ext cx="1214438" cy="21431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801" name="Oval 586"/>
          <p:cNvSpPr>
            <a:spLocks noChangeArrowheads="1"/>
          </p:cNvSpPr>
          <p:nvPr/>
        </p:nvSpPr>
        <p:spPr bwMode="auto">
          <a:xfrm>
            <a:off x="6118225" y="4500563"/>
            <a:ext cx="1285875" cy="1571625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802" name="TextBox 15"/>
          <p:cNvSpPr txBox="1">
            <a:spLocks noChangeArrowheads="1"/>
          </p:cNvSpPr>
          <p:nvPr/>
        </p:nvSpPr>
        <p:spPr bwMode="auto">
          <a:xfrm>
            <a:off x="4000500" y="6500813"/>
            <a:ext cx="4286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자료원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건강보험심사평가원 의료기관현황자료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(2008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재분석</a:t>
            </a:r>
          </a:p>
        </p:txBody>
      </p:sp>
      <p:sp>
        <p:nvSpPr>
          <p:cNvPr id="9" name="원호 8"/>
          <p:cNvSpPr/>
          <p:nvPr/>
        </p:nvSpPr>
        <p:spPr bwMode="auto">
          <a:xfrm rot="11406723">
            <a:off x="2606675" y="1425575"/>
            <a:ext cx="9345613" cy="3838575"/>
          </a:xfrm>
          <a:prstGeom prst="arc">
            <a:avLst>
              <a:gd name="adj1" fmla="val 16200000"/>
              <a:gd name="adj2" fmla="val 21536597"/>
            </a:avLst>
          </a:prstGeom>
          <a:noFill/>
          <a:ln w="666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triangle" w="lg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393ED84-9005-4CD8-8B62-12AC613D9713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83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7704137" cy="577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188BEFE-73C4-4195-9F40-F9F980208A79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5699" name="내용 개체 틀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1. </a:t>
            </a:r>
            <a:r>
              <a:rPr lang="ko-KR" altLang="en-US"/>
              <a:t>미국</a:t>
            </a:r>
            <a:endParaRPr lang="en-US" altLang="ko-KR"/>
          </a:p>
          <a:p>
            <a:pPr eaLnBrk="1" hangingPunct="1"/>
            <a:r>
              <a:rPr lang="en-US" altLang="ko-KR"/>
              <a:t>2. </a:t>
            </a:r>
            <a:r>
              <a:rPr lang="ko-KR" altLang="en-US"/>
              <a:t>네덜란드</a:t>
            </a:r>
            <a:endParaRPr lang="en-US" altLang="ko-KR"/>
          </a:p>
          <a:p>
            <a:pPr eaLnBrk="1" hangingPunct="1"/>
            <a:r>
              <a:rPr lang="en-US" altLang="ko-KR"/>
              <a:t>3. </a:t>
            </a:r>
            <a:r>
              <a:rPr lang="ko-KR" altLang="en-US"/>
              <a:t>독일</a:t>
            </a:r>
            <a:endParaRPr lang="en-US" altLang="ko-KR"/>
          </a:p>
          <a:p>
            <a:pPr eaLnBrk="1" hangingPunct="1"/>
            <a:r>
              <a:rPr lang="en-US" altLang="ko-KR"/>
              <a:t>4. </a:t>
            </a:r>
            <a:r>
              <a:rPr lang="ko-KR" altLang="en-US"/>
              <a:t>스웨덴</a:t>
            </a:r>
            <a:r>
              <a:rPr lang="en-US" altLang="ko-KR"/>
              <a:t>, </a:t>
            </a:r>
            <a:r>
              <a:rPr lang="ko-KR" altLang="en-US"/>
              <a:t>영국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어느 길로 갈 것인가</a:t>
            </a:r>
            <a:r>
              <a:rPr lang="en-US" altLang="ko-KR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네 가지 길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AFF74551-C76C-4395-8477-D1107ED62973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458200" cy="13954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주요 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OECD</a:t>
            </a: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국가가 걸어온 보건의료부문 개혁의 단계</a:t>
            </a:r>
            <a:b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18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 waves of health care reforms</a:t>
            </a:r>
            <a:r>
              <a:rPr lang="en-US" altLang="ko-KR" sz="12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ko-KR" sz="12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12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David Cutler, Journal of Economic Literature 2002(40) 881-906</a:t>
            </a:r>
          </a:p>
        </p:txBody>
      </p:sp>
      <p:sp>
        <p:nvSpPr>
          <p:cNvPr id="287748" name="AutoShape 4"/>
          <p:cNvSpPr>
            <a:spLocks noChangeArrowheads="1"/>
          </p:cNvSpPr>
          <p:nvPr/>
        </p:nvSpPr>
        <p:spPr bwMode="auto">
          <a:xfrm>
            <a:off x="828675" y="1773238"/>
            <a:ext cx="2592388" cy="4535487"/>
          </a:xfrm>
          <a:prstGeom prst="upArrow">
            <a:avLst>
              <a:gd name="adj1" fmla="val 50000"/>
              <a:gd name="adj2" fmla="val 43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kumimoji="0" lang="ko-KR" altLang="en-US" sz="18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1330325" y="4078288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1258888" y="5302250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2771775" y="5516563"/>
            <a:ext cx="57610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indent="-719138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1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</a:t>
            </a: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; 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전국민의료보험 등을 통한 보편적 접근성 확보</a:t>
            </a:r>
          </a:p>
          <a:p>
            <a:pPr marL="719138" indent="-719138">
              <a:spcBef>
                <a:spcPct val="50000"/>
              </a:spcBef>
            </a:pPr>
            <a:r>
              <a:rPr kumimoji="0" lang="en-US" altLang="ko-KR" sz="18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Universal coverage and equal access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2843213" y="4292600"/>
            <a:ext cx="568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indent="-719138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2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</a:t>
            </a: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; 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진료비의 낭비를 줄이기 위한 방안 마련</a:t>
            </a:r>
          </a:p>
          <a:p>
            <a:pPr marL="719138" indent="-719138">
              <a:spcBef>
                <a:spcPct val="50000"/>
              </a:spcBef>
            </a:pPr>
            <a:r>
              <a:rPr kumimoji="0" lang="en-US" altLang="ko-KR" sz="18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Controls, rationing, and expenditure caps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2843213" y="3284538"/>
            <a:ext cx="56896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indent="-719138">
              <a:spcBef>
                <a:spcPct val="50000"/>
              </a:spcBef>
            </a:pP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3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</a:t>
            </a:r>
            <a:r>
              <a:rPr kumimoji="0" lang="en-US" altLang="ko-KR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: </a:t>
            </a: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인센티브와 경쟁의 도입</a:t>
            </a:r>
          </a:p>
          <a:p>
            <a:pPr marL="719138" indent="-719138">
              <a:spcBef>
                <a:spcPct val="20000"/>
              </a:spcBef>
              <a:buClr>
                <a:srgbClr val="000066"/>
              </a:buClr>
            </a:pPr>
            <a:r>
              <a:rPr kumimoji="0" lang="en-US" altLang="ko-KR" sz="18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Incentives and competition.</a:t>
            </a:r>
            <a:endParaRPr kumimoji="0" lang="en-US" altLang="ko-KR" sz="1800" b="1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287754" name="AutoShape 11"/>
          <p:cNvSpPr>
            <a:spLocks noChangeArrowheads="1"/>
          </p:cNvSpPr>
          <p:nvPr/>
        </p:nvSpPr>
        <p:spPr bwMode="auto">
          <a:xfrm>
            <a:off x="3563938" y="1557338"/>
            <a:ext cx="5040312" cy="1439862"/>
          </a:xfrm>
          <a:prstGeom prst="wedgeRoundRectCallout">
            <a:avLst>
              <a:gd name="adj1" fmla="val -43764"/>
              <a:gd name="adj2" fmla="val 64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buFontTx/>
              <a:buChar char="•"/>
            </a:pPr>
            <a:r>
              <a:rPr kumimoji="0" lang="en-US" altLang="ko-KR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1, 2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단계의 안정적 성취를 전제로 해야 함</a:t>
            </a:r>
          </a:p>
          <a:p>
            <a:pPr marL="182563" indent="-182563">
              <a:buFontTx/>
              <a:buChar char="•"/>
            </a:pP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우리나라는 </a:t>
            </a:r>
            <a:r>
              <a:rPr kumimoji="0" lang="en-US" altLang="ko-KR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1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단계의 완성도 보지 못한 상태에서 </a:t>
            </a:r>
            <a:r>
              <a:rPr kumimoji="0" lang="en-US" altLang="ko-KR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3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단계로 가려는 것은 </a:t>
            </a:r>
            <a:r>
              <a:rPr kumimoji="0" lang="ko-KR" altLang="en-US" sz="1600" b="1">
                <a:solidFill>
                  <a:schemeClr val="tx1"/>
                </a:solidFill>
                <a:latin typeface="Arial" charset="0"/>
                <a:ea typeface="맑은 고딕" pitchFamily="50" charset="-127"/>
              </a:rPr>
              <a:t>“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걸음마도 못하는 아이에게 뛰라는 격</a:t>
            </a:r>
            <a:r>
              <a:rPr kumimoji="0" lang="ko-KR" altLang="en-US" sz="1600" b="1">
                <a:solidFill>
                  <a:schemeClr val="tx1"/>
                </a:solidFill>
                <a:latin typeface="Arial" charset="0"/>
                <a:ea typeface="맑은 고딕" pitchFamily="50" charset="-127"/>
              </a:rPr>
              <a:t>”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 </a:t>
            </a:r>
          </a:p>
          <a:p>
            <a:pPr marL="182563" indent="-182563">
              <a:buFontTx/>
              <a:buChar char="•"/>
            </a:pPr>
            <a:r>
              <a:rPr kumimoji="0" lang="en-US" altLang="ko-KR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+ </a:t>
            </a:r>
            <a:r>
              <a:rPr kumimoji="0" lang="ko-KR" altLang="en-US" sz="16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부적절한 진료비 급증 등 다양한 부작용 발생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16FCAC1F-C10C-4BF1-B26A-061DB62AD189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9795" name="슬라이드 번호 개체 틀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한국 보건의료체계 변화의 개념도</a:t>
            </a:r>
          </a:p>
        </p:txBody>
      </p:sp>
      <p:sp>
        <p:nvSpPr>
          <p:cNvPr id="289797" name="AutoShape 7"/>
          <p:cNvSpPr>
            <a:spLocks noChangeArrowheads="1"/>
          </p:cNvSpPr>
          <p:nvPr/>
        </p:nvSpPr>
        <p:spPr bwMode="auto">
          <a:xfrm>
            <a:off x="4859338" y="1773238"/>
            <a:ext cx="1800225" cy="4392612"/>
          </a:xfrm>
          <a:custGeom>
            <a:avLst/>
            <a:gdLst>
              <a:gd name="T0" fmla="*/ 105054050 w 21600"/>
              <a:gd name="T1" fmla="*/ 0 h 21600"/>
              <a:gd name="T2" fmla="*/ 105054050 w 21600"/>
              <a:gd name="T3" fmla="*/ 502805641 h 21600"/>
              <a:gd name="T4" fmla="*/ 19553525 w 21600"/>
              <a:gd name="T5" fmla="*/ 893288981 h 21600"/>
              <a:gd name="T6" fmla="*/ 150037490 w 21600"/>
              <a:gd name="T7" fmla="*/ 2514030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25 h 21600"/>
              <a:gd name="T14" fmla="*/ 18666 w 21600"/>
              <a:gd name="T15" fmla="*/ 8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3325"/>
                </a:lnTo>
                <a:lnTo>
                  <a:pt x="12427" y="3325"/>
                </a:lnTo>
                <a:cubicBezTo>
                  <a:pt x="5564" y="3325"/>
                  <a:pt x="0" y="7280"/>
                  <a:pt x="0" y="12158"/>
                </a:cubicBezTo>
                <a:lnTo>
                  <a:pt x="0" y="21600"/>
                </a:lnTo>
                <a:lnTo>
                  <a:pt x="5630" y="21600"/>
                </a:lnTo>
                <a:lnTo>
                  <a:pt x="5630" y="12158"/>
                </a:lnTo>
                <a:cubicBezTo>
                  <a:pt x="5630" y="10322"/>
                  <a:pt x="8673" y="8833"/>
                  <a:pt x="12427" y="8833"/>
                </a:cubicBezTo>
                <a:lnTo>
                  <a:pt x="15124" y="8833"/>
                </a:lnTo>
                <a:lnTo>
                  <a:pt x="1512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9798" name="AutoShape 8"/>
          <p:cNvSpPr>
            <a:spLocks noChangeArrowheads="1"/>
          </p:cNvSpPr>
          <p:nvPr/>
        </p:nvSpPr>
        <p:spPr bwMode="auto">
          <a:xfrm flipH="1">
            <a:off x="2987675" y="1773238"/>
            <a:ext cx="1798638" cy="4392612"/>
          </a:xfrm>
          <a:custGeom>
            <a:avLst/>
            <a:gdLst>
              <a:gd name="T0" fmla="*/ 100729312 w 21600"/>
              <a:gd name="T1" fmla="*/ 0 h 21600"/>
              <a:gd name="T2" fmla="*/ 100729312 w 21600"/>
              <a:gd name="T3" fmla="*/ 502805641 h 21600"/>
              <a:gd name="T4" fmla="*/ 19962798 w 21600"/>
              <a:gd name="T5" fmla="*/ 893288981 h 21600"/>
              <a:gd name="T6" fmla="*/ 149773073 w 21600"/>
              <a:gd name="T7" fmla="*/ 2514030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3 h 21600"/>
              <a:gd name="T14" fmla="*/ 18324 w 21600"/>
              <a:gd name="T15" fmla="*/ 88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27" y="0"/>
                </a:lnTo>
                <a:lnTo>
                  <a:pt x="14527" y="3263"/>
                </a:lnTo>
                <a:lnTo>
                  <a:pt x="12427" y="3263"/>
                </a:lnTo>
                <a:cubicBezTo>
                  <a:pt x="5564" y="3263"/>
                  <a:pt x="0" y="7245"/>
                  <a:pt x="0" y="12158"/>
                </a:cubicBezTo>
                <a:lnTo>
                  <a:pt x="0" y="21600"/>
                </a:lnTo>
                <a:lnTo>
                  <a:pt x="5757" y="21600"/>
                </a:lnTo>
                <a:lnTo>
                  <a:pt x="5757" y="12158"/>
                </a:lnTo>
                <a:cubicBezTo>
                  <a:pt x="5757" y="10356"/>
                  <a:pt x="8743" y="8895"/>
                  <a:pt x="12427" y="8895"/>
                </a:cubicBezTo>
                <a:lnTo>
                  <a:pt x="14527" y="8895"/>
                </a:lnTo>
                <a:lnTo>
                  <a:pt x="145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9799" name="Line 9"/>
          <p:cNvSpPr>
            <a:spLocks noChangeShapeType="1"/>
          </p:cNvSpPr>
          <p:nvPr/>
        </p:nvSpPr>
        <p:spPr bwMode="auto">
          <a:xfrm>
            <a:off x="2700338" y="4005263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9800" name="Line 11"/>
          <p:cNvSpPr>
            <a:spLocks noChangeShapeType="1"/>
          </p:cNvSpPr>
          <p:nvPr/>
        </p:nvSpPr>
        <p:spPr bwMode="auto">
          <a:xfrm>
            <a:off x="1763713" y="5876925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9801" name="Text Box 12"/>
          <p:cNvSpPr txBox="1">
            <a:spLocks noChangeArrowheads="1"/>
          </p:cNvSpPr>
          <p:nvPr/>
        </p:nvSpPr>
        <p:spPr bwMode="auto">
          <a:xfrm>
            <a:off x="611188" y="1700213"/>
            <a:ext cx="3313112" cy="366712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건강권 중심 보건의료체계</a:t>
            </a:r>
          </a:p>
        </p:txBody>
      </p:sp>
      <p:sp>
        <p:nvSpPr>
          <p:cNvPr id="289802" name="Text Box 13"/>
          <p:cNvSpPr txBox="1">
            <a:spLocks noChangeArrowheads="1"/>
          </p:cNvSpPr>
          <p:nvPr/>
        </p:nvSpPr>
        <p:spPr bwMode="auto">
          <a:xfrm>
            <a:off x="5219700" y="1700213"/>
            <a:ext cx="3313113" cy="366712"/>
          </a:xfrm>
          <a:prstGeom prst="rect">
            <a:avLst/>
          </a:prstGeom>
          <a:solidFill>
            <a:srgbClr val="CCFFCC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영리성 중심의 보건의료체계</a:t>
            </a:r>
          </a:p>
        </p:txBody>
      </p:sp>
      <p:sp>
        <p:nvSpPr>
          <p:cNvPr id="289803" name="Text Box 14"/>
          <p:cNvSpPr txBox="1">
            <a:spLocks noChangeArrowheads="1"/>
          </p:cNvSpPr>
          <p:nvPr/>
        </p:nvSpPr>
        <p:spPr bwMode="auto">
          <a:xfrm>
            <a:off x="395288" y="57261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현재 상태</a:t>
            </a:r>
          </a:p>
        </p:txBody>
      </p:sp>
      <p:sp>
        <p:nvSpPr>
          <p:cNvPr id="289804" name="Text Box 15"/>
          <p:cNvSpPr txBox="1">
            <a:spLocks noChangeArrowheads="1"/>
          </p:cNvSpPr>
          <p:nvPr/>
        </p:nvSpPr>
        <p:spPr bwMode="auto">
          <a:xfrm>
            <a:off x="358775" y="386080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기본적인 합리성 확보</a:t>
            </a:r>
          </a:p>
        </p:txBody>
      </p:sp>
      <p:sp>
        <p:nvSpPr>
          <p:cNvPr id="289805" name="Text Box 17"/>
          <p:cNvSpPr txBox="1">
            <a:spLocks noChangeArrowheads="1"/>
          </p:cNvSpPr>
          <p:nvPr/>
        </p:nvSpPr>
        <p:spPr bwMode="auto">
          <a:xfrm>
            <a:off x="322263" y="2852738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이념기반 체계 발전 모색수준</a:t>
            </a:r>
          </a:p>
        </p:txBody>
      </p:sp>
      <p:sp>
        <p:nvSpPr>
          <p:cNvPr id="289806" name="Text Box 18"/>
          <p:cNvSpPr txBox="1">
            <a:spLocks noChangeArrowheads="1"/>
          </p:cNvSpPr>
          <p:nvPr/>
        </p:nvSpPr>
        <p:spPr bwMode="auto">
          <a:xfrm>
            <a:off x="2843213" y="4152900"/>
            <a:ext cx="3960812" cy="1581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ko-KR" altLang="en-US" sz="14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전달체계합리화</a:t>
            </a:r>
          </a:p>
          <a:p>
            <a:pPr marL="188913" lvl="1">
              <a:buFontTx/>
              <a:buChar char="•"/>
            </a:pPr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일차의료강화</a:t>
            </a:r>
            <a:r>
              <a:rPr kumimoji="0" lang="en-US" altLang="ko-KR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/</a:t>
            </a:r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공공부문역할강화</a:t>
            </a:r>
          </a:p>
          <a:p>
            <a:pPr>
              <a:buFontTx/>
              <a:buChar char="•"/>
            </a:pPr>
            <a:r>
              <a:rPr kumimoji="0" lang="ko-KR" altLang="en-US" sz="14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지불보상제도</a:t>
            </a:r>
          </a:p>
          <a:p>
            <a:pPr marL="188913" lvl="1">
              <a:buFontTx/>
              <a:buChar char="•"/>
            </a:pPr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낭비를 줄이고 예방을 유도하는 방식</a:t>
            </a:r>
          </a:p>
          <a:p>
            <a:pPr>
              <a:buFontTx/>
              <a:buChar char="•"/>
            </a:pPr>
            <a:r>
              <a:rPr kumimoji="0" lang="ko-KR" altLang="en-US" sz="14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경영투명성</a:t>
            </a:r>
          </a:p>
          <a:p>
            <a:pPr marL="188913" lvl="1">
              <a:buFontTx/>
              <a:buChar char="•"/>
            </a:pPr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비급여부문의 제도화</a:t>
            </a:r>
            <a:r>
              <a:rPr kumimoji="0" lang="en-US" altLang="ko-KR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/</a:t>
            </a:r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비영리의 실효화</a:t>
            </a:r>
          </a:p>
          <a:p>
            <a:pPr>
              <a:buFontTx/>
              <a:buChar char="•"/>
            </a:pPr>
            <a:r>
              <a:rPr kumimoji="0" lang="ko-KR" altLang="en-US" sz="14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건강보험 보장성 강화</a:t>
            </a:r>
          </a:p>
        </p:txBody>
      </p:sp>
      <p:sp>
        <p:nvSpPr>
          <p:cNvPr id="289807" name="Text Box 19"/>
          <p:cNvSpPr txBox="1">
            <a:spLocks noChangeArrowheads="1"/>
          </p:cNvSpPr>
          <p:nvPr/>
        </p:nvSpPr>
        <p:spPr bwMode="auto">
          <a:xfrm>
            <a:off x="6227763" y="3141663"/>
            <a:ext cx="2087562" cy="366712"/>
          </a:xfrm>
          <a:prstGeom prst="rect">
            <a:avLst/>
          </a:prstGeom>
          <a:solidFill>
            <a:srgbClr val="FFFF99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800" b="1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의료영리화정책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862E9447-CEC6-4453-BB72-67DB42602AAA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kern="1200" dirty="0">
                <a:latin typeface="+mn-lt"/>
                <a:ea typeface="+mn-ea"/>
                <a:cs typeface="+mn-cs"/>
              </a:rPr>
              <a:t>100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만원 진료비 </a:t>
            </a:r>
            <a:r>
              <a:rPr lang="ko-KR" altLang="en-US" kern="1200" dirty="0" err="1">
                <a:latin typeface="+mn-lt"/>
                <a:ea typeface="+mn-ea"/>
                <a:cs typeface="+mn-cs"/>
              </a:rPr>
              <a:t>상한제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kern="1200" dirty="0">
                <a:latin typeface="+mn-lt"/>
                <a:ea typeface="+mn-ea"/>
                <a:cs typeface="+mn-cs"/>
              </a:rPr>
              <a:t>1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인이 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1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년에 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100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만원 이상은 안내는 방식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사실상의 무상의료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 err="1">
                <a:latin typeface="+mn-lt"/>
                <a:ea typeface="+mn-ea"/>
                <a:cs typeface="+mn-cs"/>
              </a:rPr>
              <a:t>보장성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80%~90%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제안보다 더 적극적 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위험부담 전환전략</a:t>
            </a:r>
            <a:r>
              <a:rPr lang="en-US" altLang="ko-KR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현재 의료비 증가 위험부담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: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국민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 err="1">
                <a:latin typeface="+mn-lt"/>
                <a:ea typeface="+mn-ea"/>
                <a:cs typeface="+mn-cs"/>
              </a:rPr>
              <a:t>전환시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 부담 책임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: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정부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,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공급자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전례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: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스웨덴 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7 crown reform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부가적 정책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>
                <a:latin typeface="+mn-lt"/>
                <a:ea typeface="+mn-ea"/>
                <a:cs typeface="+mn-cs"/>
              </a:rPr>
              <a:t>지불보상제도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: </a:t>
            </a:r>
            <a:r>
              <a:rPr lang="ko-KR" altLang="en-US" kern="1200" dirty="0" err="1">
                <a:latin typeface="+mn-lt"/>
                <a:ea typeface="+mn-ea"/>
                <a:cs typeface="+mn-cs"/>
              </a:rPr>
              <a:t>총액예산제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, DRG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ko-KR" altLang="en-US" kern="1200" dirty="0" err="1">
                <a:latin typeface="+mn-lt"/>
                <a:ea typeface="+mn-ea"/>
                <a:cs typeface="+mn-cs"/>
              </a:rPr>
              <a:t>공급제체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: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주치의 등록제</a:t>
            </a:r>
            <a:r>
              <a:rPr lang="en-US" altLang="ko-KR" kern="1200" dirty="0">
                <a:latin typeface="+mn-lt"/>
                <a:ea typeface="+mn-ea"/>
                <a:cs typeface="+mn-cs"/>
              </a:rPr>
              <a:t>, </a:t>
            </a:r>
            <a:r>
              <a:rPr lang="ko-KR" altLang="en-US" kern="1200" dirty="0">
                <a:latin typeface="+mn-lt"/>
                <a:ea typeface="+mn-ea"/>
                <a:cs typeface="+mn-cs"/>
              </a:rPr>
              <a:t>공공의료강화</a:t>
            </a:r>
            <a:endParaRPr lang="en-US" altLang="ko-KR" kern="1200" dirty="0">
              <a:latin typeface="+mn-lt"/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ko-KR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제안</a:t>
            </a:r>
            <a:r>
              <a:rPr lang="en-US" altLang="ko-KR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1. 100</a:t>
            </a:r>
            <a:r>
              <a:rPr lang="ko-KR" altLang="en-US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만원의 개혁</a:t>
            </a:r>
            <a:endParaRPr lang="ko-KR" altLang="en-US" kern="1200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1845" name="슬라이드 번호 개체 틀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0CAAFC94-A1B1-48C3-86F7-0DEE936D7E8A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93891" name="내용 개체 틀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2376487"/>
          </a:xfrm>
        </p:spPr>
        <p:txBody>
          <a:bodyPr/>
          <a:lstStyle/>
          <a:p>
            <a:pPr lvl="1" eaLnBrk="1" hangingPunct="1"/>
            <a:endParaRPr lang="en-US" altLang="ko-KR" sz="2000"/>
          </a:p>
          <a:p>
            <a:pPr eaLnBrk="1" hangingPunct="1"/>
            <a:r>
              <a:rPr lang="en-US" altLang="ko-KR" sz="2400" b="1">
                <a:solidFill>
                  <a:srgbClr val="C00000"/>
                </a:solidFill>
              </a:rPr>
              <a:t>1. </a:t>
            </a:r>
            <a:r>
              <a:rPr lang="ko-KR" altLang="en-US" sz="2400" b="1">
                <a:solidFill>
                  <a:srgbClr val="C00000"/>
                </a:solidFill>
              </a:rPr>
              <a:t>비영리병원 지원법</a:t>
            </a:r>
            <a:r>
              <a:rPr lang="en-US" altLang="ko-KR" sz="2400" b="1">
                <a:solidFill>
                  <a:srgbClr val="C00000"/>
                </a:solidFill>
              </a:rPr>
              <a:t>(</a:t>
            </a:r>
            <a:r>
              <a:rPr lang="ko-KR" altLang="en-US" sz="2400" b="1">
                <a:solidFill>
                  <a:srgbClr val="C00000"/>
                </a:solidFill>
              </a:rPr>
              <a:t>가칭</a:t>
            </a:r>
            <a:r>
              <a:rPr lang="en-US" altLang="ko-KR" sz="2400" b="1">
                <a:solidFill>
                  <a:srgbClr val="C00000"/>
                </a:solidFill>
              </a:rPr>
              <a:t>)</a:t>
            </a:r>
          </a:p>
          <a:p>
            <a:pPr lvl="1" eaLnBrk="1" hangingPunct="1"/>
            <a:r>
              <a:rPr lang="ko-KR" altLang="en-US" sz="2000"/>
              <a:t>개인병원을 비영리병원으로 전환유도</a:t>
            </a:r>
            <a:endParaRPr lang="en-US" altLang="ko-KR" sz="2000"/>
          </a:p>
          <a:p>
            <a:pPr lvl="1" eaLnBrk="1" hangingPunct="1"/>
            <a:r>
              <a:rPr lang="ko-KR" altLang="en-US" sz="2000"/>
              <a:t>비영리법인을 비영리법인답게 하는 일련의 조치</a:t>
            </a:r>
          </a:p>
          <a:p>
            <a:pPr lvl="2" eaLnBrk="1" hangingPunct="1"/>
            <a:r>
              <a:rPr lang="ko-KR" altLang="en-US" sz="1800"/>
              <a:t>회계투명성</a:t>
            </a:r>
          </a:p>
          <a:p>
            <a:pPr lvl="2" eaLnBrk="1" hangingPunct="1"/>
            <a:r>
              <a:rPr lang="ko-KR" altLang="en-US" sz="1800"/>
              <a:t>혜택과 의무의 균형을 두게 하는 방식</a:t>
            </a:r>
          </a:p>
          <a:p>
            <a:pPr lvl="1" eaLnBrk="1" hangingPunct="1"/>
            <a:endParaRPr lang="en-US" altLang="ko-KR" sz="2000" b="1"/>
          </a:p>
        </p:txBody>
      </p:sp>
      <p:sp>
        <p:nvSpPr>
          <p:cNvPr id="293892" name="슬라이드 번호 개체 틀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제언</a:t>
            </a:r>
            <a:r>
              <a:rPr lang="en-US" altLang="ko-KR" sz="36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ko-KR" altLang="en-US" sz="36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입법제안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88" y="4286250"/>
          <a:ext cx="83581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95"/>
                <a:gridCol w="740357"/>
                <a:gridCol w="740357"/>
                <a:gridCol w="740357"/>
                <a:gridCol w="740357"/>
                <a:gridCol w="740357"/>
                <a:gridCol w="740357"/>
                <a:gridCol w="740357"/>
                <a:gridCol w="740357"/>
                <a:gridCol w="740357"/>
                <a:gridCol w="883238"/>
              </a:tblGrid>
              <a:tr h="38100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국세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지방세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소득세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법인세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상속세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양도세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재산세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종토세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면허세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취득세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등록세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사업소세</a:t>
                      </a:r>
                      <a:endParaRPr lang="ko-KR" altLang="en-US" sz="1200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개인병원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공공의료법인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</a:tr>
              <a:tr h="381003">
                <a:tc gridSpan="11">
                  <a:txBody>
                    <a:bodyPr/>
                    <a:lstStyle/>
                    <a:p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자료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정형선</a:t>
                      </a:r>
                      <a:r>
                        <a:rPr lang="en-US" altLang="ko-KR" sz="1200" dirty="0" smtClean="0"/>
                        <a:t>(2003) WTO/DDA </a:t>
                      </a:r>
                      <a:r>
                        <a:rPr lang="ko-KR" altLang="en-US" sz="1200" dirty="0" smtClean="0"/>
                        <a:t>의료시장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개방 논의에 따른 병원산업 발전 방안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보건복지부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3950" name="TextBox 7"/>
          <p:cNvSpPr txBox="1">
            <a:spLocks noChangeArrowheads="1"/>
          </p:cNvSpPr>
          <p:nvPr/>
        </p:nvSpPr>
        <p:spPr bwMode="auto">
          <a:xfrm>
            <a:off x="357188" y="3857625"/>
            <a:ext cx="7643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국내 개인병원 대 공공의료법인 형태별 관련 세목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28691B88-E25C-452D-B96C-ADBD6FC1D325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95939" name="슬라이드 번호 개체 틀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 kern="120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00063" y="1397000"/>
          <a:ext cx="8143875" cy="4741863"/>
        </p:xfrm>
        <a:graphic>
          <a:graphicData uri="http://schemas.openxmlformats.org/drawingml/2006/table">
            <a:tbl>
              <a:tblPr/>
              <a:tblGrid>
                <a:gridCol w="1302515"/>
                <a:gridCol w="543147"/>
                <a:gridCol w="543147"/>
                <a:gridCol w="650779"/>
                <a:gridCol w="650779"/>
                <a:gridCol w="543147"/>
                <a:gridCol w="543147"/>
                <a:gridCol w="543147"/>
                <a:gridCol w="543147"/>
                <a:gridCol w="543529"/>
                <a:gridCol w="543529"/>
                <a:gridCol w="596963"/>
                <a:gridCol w="596963"/>
              </a:tblGrid>
              <a:tr h="26930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국세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지방세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48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소득세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법인세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상속세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부가세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양도세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재산세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종토세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면허세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취득세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등록세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도시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계획세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공동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시설세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사업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소세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의원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개인병원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사단법인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재단법인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의료법인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x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△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사회복지법인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△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학교법인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△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공공의료법인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○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×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3446" marR="73446" marT="36723" marB="3672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086" name="Rectangle 2"/>
          <p:cNvSpPr>
            <a:spLocks noChangeArrowheads="1"/>
          </p:cNvSpPr>
          <p:nvPr/>
        </p:nvSpPr>
        <p:spPr bwMode="auto">
          <a:xfrm>
            <a:off x="714375" y="5834063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ko-KR" sz="1000">
                <a:solidFill>
                  <a:srgbClr val="000000"/>
                </a:solidFill>
                <a:latin typeface="굴림" charset="-127"/>
                <a:ea typeface="굴림" charset="-127"/>
              </a:rPr>
              <a:t>※ ○ </a:t>
            </a:r>
            <a:r>
              <a:rPr lang="ko-KR" altLang="en-US" sz="1000">
                <a:solidFill>
                  <a:srgbClr val="000000"/>
                </a:solidFill>
                <a:latin typeface="굴림" charset="-127"/>
                <a:ea typeface="굴림" charset="-127"/>
              </a:rPr>
              <a:t>과세 </a:t>
            </a:r>
            <a:r>
              <a:rPr lang="ko-KR" altLang="ko-KR" sz="1000">
                <a:solidFill>
                  <a:srgbClr val="000000"/>
                </a:solidFill>
                <a:latin typeface="굴림" charset="-127"/>
                <a:ea typeface="굴림" charset="-127"/>
              </a:rPr>
              <a:t>× </a:t>
            </a:r>
            <a:r>
              <a:rPr lang="ko-KR" altLang="en-US" sz="1000">
                <a:solidFill>
                  <a:srgbClr val="000000"/>
                </a:solidFill>
                <a:latin typeface="굴림" charset="-127"/>
                <a:ea typeface="굴림" charset="-127"/>
              </a:rPr>
              <a:t>비과세 △ 일부과세</a:t>
            </a:r>
            <a:endParaRPr lang="ko-KR" altLang="en-US" sz="600">
              <a:solidFill>
                <a:schemeClr val="tx1"/>
              </a:solidFill>
              <a:latin typeface="굴림" charset="-127"/>
              <a:ea typeface="굴림" charset="-127"/>
            </a:endParaRPr>
          </a:p>
          <a:p>
            <a:pPr eaLnBrk="0" latinLnBrk="0" hangingPunct="0"/>
            <a:endParaRPr lang="ko-KR" altLang="ko-KR" sz="180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75</a:t>
            </a:r>
            <a:r>
              <a:rPr lang="en-US" altLang="ko-KR"/>
              <a:t>1</a:t>
            </a:r>
          </a:p>
        </p:txBody>
      </p:sp>
      <p:sp>
        <p:nvSpPr>
          <p:cNvPr id="6" name="슬라이드 번호 개체 틀 8"/>
          <p:cNvSpPr txBox="1">
            <a:spLocks noGrp="1"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730544D-2016-4690-8729-18CF31EC27DE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입법제안</a:t>
            </a:r>
            <a:endParaRPr lang="ko-KR" altLang="en-US" sz="3600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2938" y="1444625"/>
          <a:ext cx="3776662" cy="4838700"/>
        </p:xfrm>
        <a:graphic>
          <a:graphicData uri="http://schemas.openxmlformats.org/presentationml/2006/ole">
            <p:oleObj spid="_x0000_s299012" name="Visio" r:id="rId4" imgW="8092800" imgH="10382400" progId="">
              <p:embed/>
            </p:oleObj>
          </a:graphicData>
        </a:graphic>
      </p:graphicFrame>
      <p:sp>
        <p:nvSpPr>
          <p:cNvPr id="299013" name="내용 개체 틀 6"/>
          <p:cNvSpPr>
            <a:spLocks noGrp="1"/>
          </p:cNvSpPr>
          <p:nvPr>
            <p:ph sz="quarter" idx="4294967295"/>
          </p:nvPr>
        </p:nvSpPr>
        <p:spPr>
          <a:xfrm>
            <a:off x="4071938" y="1444625"/>
            <a:ext cx="4786312" cy="49847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sz="2400" b="1">
                <a:solidFill>
                  <a:srgbClr val="C00000"/>
                </a:solidFill>
              </a:rPr>
              <a:t>2. </a:t>
            </a:r>
            <a:r>
              <a:rPr lang="ko-KR" altLang="en-US" sz="2400" b="1">
                <a:solidFill>
                  <a:srgbClr val="C00000"/>
                </a:solidFill>
              </a:rPr>
              <a:t>공공보건의료에 관한 법률 개정</a:t>
            </a:r>
            <a:endParaRPr lang="en-US" altLang="ko-KR" sz="2400" b="1">
              <a:solidFill>
                <a:srgbClr val="C00000"/>
              </a:solidFill>
            </a:endParaRPr>
          </a:p>
          <a:p>
            <a:pPr lvl="1" eaLnBrk="1" hangingPunct="1"/>
            <a:r>
              <a:rPr lang="ko-KR" altLang="en-US" sz="2000"/>
              <a:t>공공보건의료기관의 양적</a:t>
            </a:r>
            <a:r>
              <a:rPr lang="en-US" altLang="ko-KR" sz="2000"/>
              <a:t>, </a:t>
            </a:r>
            <a:r>
              <a:rPr lang="ko-KR" altLang="en-US" sz="2000"/>
              <a:t>질적 향상을 위한 지원</a:t>
            </a:r>
            <a:endParaRPr lang="en-US" altLang="ko-KR" sz="2000"/>
          </a:p>
          <a:p>
            <a:pPr lvl="1" eaLnBrk="1" hangingPunct="1"/>
            <a:r>
              <a:rPr lang="ko-KR" altLang="en-US" sz="2000"/>
              <a:t>공공보건의료기관간 네트워크 구축</a:t>
            </a:r>
            <a:endParaRPr lang="en-US" altLang="ko-KR" sz="2000"/>
          </a:p>
          <a:p>
            <a:pPr lvl="1" eaLnBrk="1" hangingPunct="1"/>
            <a:r>
              <a:rPr lang="ko-KR" altLang="en-US" sz="2000"/>
              <a:t>보건의료체계의 골간 역할 담당하게 함</a:t>
            </a:r>
          </a:p>
        </p:txBody>
      </p:sp>
      <p:sp>
        <p:nvSpPr>
          <p:cNvPr id="299014" name="슬라이드 번호 개체 틀 7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063E3D5C-81F3-4A8B-A12A-31C99BB3A32E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1059" name="내용 개체 틀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4257675" cy="4525962"/>
          </a:xfrm>
        </p:spPr>
        <p:txBody>
          <a:bodyPr/>
          <a:lstStyle/>
          <a:p>
            <a:pPr eaLnBrk="1" hangingPunct="1"/>
            <a:r>
              <a:rPr lang="ko-KR" altLang="en-US"/>
              <a:t>눈속임 설명</a:t>
            </a:r>
            <a:endParaRPr lang="en-US" altLang="ko-KR"/>
          </a:p>
          <a:p>
            <a:pPr eaLnBrk="1" hangingPunct="1"/>
            <a:r>
              <a:rPr lang="ko-KR" altLang="en-US"/>
              <a:t>개인정보이용 환자거부</a:t>
            </a:r>
            <a:endParaRPr lang="en-US" altLang="ko-KR"/>
          </a:p>
          <a:p>
            <a:pPr eaLnBrk="1" hangingPunct="1"/>
            <a:r>
              <a:rPr lang="ko-KR" altLang="en-US"/>
              <a:t>보험료 불지급률 목표화</a:t>
            </a:r>
            <a:endParaRPr lang="en-US" altLang="ko-KR"/>
          </a:p>
          <a:p>
            <a:pPr lvl="1" eaLnBrk="1" hangingPunct="1"/>
            <a:r>
              <a:rPr lang="ko-KR" altLang="en-US"/>
              <a:t>불지급율 연동 급여</a:t>
            </a:r>
            <a:r>
              <a:rPr lang="en-US" altLang="ko-KR"/>
              <a:t>/</a:t>
            </a:r>
            <a:r>
              <a:rPr lang="ko-KR" altLang="en-US"/>
              <a:t>인사고가 반영</a:t>
            </a:r>
            <a:endParaRPr lang="en-US" altLang="ko-KR"/>
          </a:p>
          <a:p>
            <a:pPr lvl="1" eaLnBrk="1" hangingPunct="1"/>
            <a:r>
              <a:rPr lang="ko-KR" altLang="en-US"/>
              <a:t>불법수단 동원 환자진료기록 빼내기</a:t>
            </a:r>
            <a:endParaRPr lang="en-US" altLang="ko-KR"/>
          </a:p>
          <a:p>
            <a:pPr eaLnBrk="1" hangingPunct="1"/>
            <a:r>
              <a:rPr lang="ko-KR" altLang="en-US"/>
              <a:t>해약유도 및 해약시 가입자의 일방적 피해</a:t>
            </a:r>
          </a:p>
        </p:txBody>
      </p:sp>
      <p:sp>
        <p:nvSpPr>
          <p:cNvPr id="301060" name="슬라이드 번호 개체 틀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민간보험에 의한 피해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1062" name="Picture 2" descr="http://image.pressian.com/images/2010/05/11/60100511234140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57188"/>
            <a:ext cx="26844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3" name="Picture 4" descr="http://image.pressian.com/images/2010/05/11/60100511234140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143125"/>
            <a:ext cx="17811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4" name="Picture 6" descr="http://image.pressian.com/images/2010/05/11/60100511234140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2143125"/>
            <a:ext cx="1855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5" name="Picture 8" descr="http://image.pressian.com/images/2010/05/11/60100511234140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3643313"/>
            <a:ext cx="18573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E229602-2638-41D5-AEA3-4D2656FC42BC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3107" name="내용 개체 틀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2800" b="1">
                <a:solidFill>
                  <a:srgbClr val="C00000"/>
                </a:solidFill>
              </a:rPr>
              <a:t>3. </a:t>
            </a:r>
            <a:r>
              <a:rPr lang="ko-KR" altLang="en-US" sz="2800" b="1">
                <a:solidFill>
                  <a:srgbClr val="C00000"/>
                </a:solidFill>
              </a:rPr>
              <a:t>민간보험관리법</a:t>
            </a:r>
            <a:r>
              <a:rPr lang="en-US" altLang="ko-KR" sz="2800" b="1">
                <a:solidFill>
                  <a:srgbClr val="C00000"/>
                </a:solidFill>
              </a:rPr>
              <a:t>(</a:t>
            </a:r>
            <a:r>
              <a:rPr lang="ko-KR" altLang="en-US" sz="2800" b="1">
                <a:solidFill>
                  <a:srgbClr val="C00000"/>
                </a:solidFill>
              </a:rPr>
              <a:t>가칭</a:t>
            </a:r>
            <a:r>
              <a:rPr lang="en-US" altLang="ko-KR" sz="2800" b="1">
                <a:solidFill>
                  <a:srgbClr val="C00000"/>
                </a:solidFill>
              </a:rPr>
              <a:t>) </a:t>
            </a:r>
            <a:r>
              <a:rPr lang="ko-KR" altLang="en-US" sz="2800" b="1">
                <a:solidFill>
                  <a:srgbClr val="C00000"/>
                </a:solidFill>
              </a:rPr>
              <a:t>제정</a:t>
            </a:r>
          </a:p>
          <a:p>
            <a:pPr lvl="1" eaLnBrk="1" hangingPunct="1"/>
            <a:r>
              <a:rPr lang="ko-KR" altLang="en-US" sz="2400"/>
              <a:t>기본 규모</a:t>
            </a:r>
            <a:r>
              <a:rPr lang="en-US" altLang="ko-KR" sz="2400"/>
              <a:t>, </a:t>
            </a:r>
            <a:r>
              <a:rPr lang="ko-KR" altLang="en-US" sz="2400"/>
              <a:t>내역 파악</a:t>
            </a:r>
            <a:endParaRPr lang="en-US" altLang="ko-KR" sz="2400"/>
          </a:p>
          <a:p>
            <a:pPr lvl="1" eaLnBrk="1" hangingPunct="1"/>
            <a:r>
              <a:rPr lang="ko-KR" altLang="en-US" sz="2400"/>
              <a:t>표준화</a:t>
            </a:r>
            <a:endParaRPr lang="en-US" altLang="ko-KR" sz="2400"/>
          </a:p>
          <a:p>
            <a:pPr lvl="1" eaLnBrk="1" hangingPunct="1"/>
            <a:r>
              <a:rPr lang="ko-KR" altLang="en-US" sz="2400"/>
              <a:t>지불률 공개</a:t>
            </a:r>
            <a:endParaRPr lang="en-US" altLang="ko-KR" sz="2400"/>
          </a:p>
          <a:p>
            <a:pPr lvl="1" eaLnBrk="1" hangingPunct="1"/>
            <a:r>
              <a:rPr lang="ko-KR" altLang="en-US" sz="2400"/>
              <a:t>임의 가입거부 방지</a:t>
            </a:r>
            <a:endParaRPr lang="en-US" altLang="ko-KR" sz="2400"/>
          </a:p>
          <a:p>
            <a:pPr lvl="1" eaLnBrk="1" hangingPunct="1"/>
            <a:endParaRPr lang="ko-KR" altLang="en-US" sz="2400"/>
          </a:p>
          <a:p>
            <a:pPr eaLnBrk="1" hangingPunct="1"/>
            <a:r>
              <a:rPr lang="en-US" altLang="ko-KR" sz="2800" b="1">
                <a:solidFill>
                  <a:srgbClr val="C00000"/>
                </a:solidFill>
              </a:rPr>
              <a:t>4. </a:t>
            </a:r>
            <a:r>
              <a:rPr lang="ko-KR" altLang="en-US" sz="2800" b="1">
                <a:solidFill>
                  <a:srgbClr val="C00000"/>
                </a:solidFill>
              </a:rPr>
              <a:t>건강보장제도 발전을 위한 특별법</a:t>
            </a:r>
            <a:r>
              <a:rPr lang="en-US" altLang="ko-KR" sz="2800" b="1">
                <a:solidFill>
                  <a:srgbClr val="C00000"/>
                </a:solidFill>
              </a:rPr>
              <a:t>(</a:t>
            </a:r>
            <a:r>
              <a:rPr lang="ko-KR" altLang="en-US" sz="2800" b="1">
                <a:solidFill>
                  <a:srgbClr val="C00000"/>
                </a:solidFill>
              </a:rPr>
              <a:t>가칭</a:t>
            </a:r>
            <a:r>
              <a:rPr lang="en-US" altLang="ko-KR" sz="2800" b="1">
                <a:solidFill>
                  <a:srgbClr val="C00000"/>
                </a:solidFill>
              </a:rPr>
              <a:t>)</a:t>
            </a:r>
          </a:p>
          <a:p>
            <a:pPr lvl="1" eaLnBrk="1" hangingPunct="1"/>
            <a:r>
              <a:rPr lang="ko-KR" altLang="en-US" sz="2200"/>
              <a:t>보장성 강화부문</a:t>
            </a:r>
          </a:p>
          <a:p>
            <a:pPr lvl="1" eaLnBrk="1" hangingPunct="1"/>
            <a:r>
              <a:rPr lang="ko-KR" altLang="en-US" sz="2200"/>
              <a:t>지불제도개편부문</a:t>
            </a:r>
          </a:p>
          <a:p>
            <a:pPr lvl="1" eaLnBrk="1" hangingPunct="1"/>
            <a:r>
              <a:rPr lang="ko-KR" altLang="en-US" sz="2200"/>
              <a:t>전달체계 개편 부문</a:t>
            </a:r>
          </a:p>
          <a:p>
            <a:pPr lvl="2" eaLnBrk="1" hangingPunct="1"/>
            <a:r>
              <a:rPr lang="ko-KR" altLang="en-US" sz="2000"/>
              <a:t>지역거점병원</a:t>
            </a:r>
            <a:r>
              <a:rPr lang="en-US" altLang="ko-KR" sz="2000"/>
              <a:t>, </a:t>
            </a:r>
            <a:r>
              <a:rPr lang="ko-KR" altLang="en-US" sz="2000"/>
              <a:t>국민주치의 제도 등</a:t>
            </a:r>
            <a:endParaRPr lang="ko-KR" altLang="en-US" sz="2200"/>
          </a:p>
        </p:txBody>
      </p:sp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입법제안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11</a:t>
            </a:r>
          </a:p>
        </p:txBody>
      </p:sp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1000125" y="2578100"/>
            <a:ext cx="7245350" cy="2184400"/>
            <a:chOff x="768" y="2016"/>
            <a:chExt cx="4564" cy="1376"/>
          </a:xfrm>
        </p:grpSpPr>
        <p:grpSp>
          <p:nvGrpSpPr>
            <p:cNvPr id="27655" name="Group 7"/>
            <p:cNvGrpSpPr>
              <a:grpSpLocks/>
            </p:cNvGrpSpPr>
            <p:nvPr/>
          </p:nvGrpSpPr>
          <p:grpSpPr bwMode="auto">
            <a:xfrm>
              <a:off x="3264" y="2016"/>
              <a:ext cx="2068" cy="1376"/>
              <a:chOff x="3264" y="2016"/>
              <a:chExt cx="2068" cy="1376"/>
            </a:xfrm>
          </p:grpSpPr>
          <p:sp>
            <p:nvSpPr>
              <p:cNvPr id="27657" name="Line 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58" name="Line 9"/>
              <p:cNvSpPr>
                <a:spLocks noChangeShapeType="1"/>
              </p:cNvSpPr>
              <p:nvPr/>
            </p:nvSpPr>
            <p:spPr bwMode="auto">
              <a:xfrm>
                <a:off x="3504" y="297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4896" y="2976"/>
                <a:ext cx="4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병상규모</a:t>
                </a: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3264" y="2064"/>
                <a:ext cx="30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생산</a:t>
                </a:r>
              </a:p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단위</a:t>
                </a:r>
              </a:p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당</a:t>
                </a:r>
              </a:p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생산 </a:t>
                </a:r>
              </a:p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비용</a:t>
                </a:r>
              </a:p>
            </p:txBody>
          </p:sp>
          <p:sp>
            <p:nvSpPr>
              <p:cNvPr id="27661" name="Text Box 13"/>
              <p:cNvSpPr txBox="1">
                <a:spLocks noChangeArrowheads="1"/>
              </p:cNvSpPr>
              <p:nvPr/>
            </p:nvSpPr>
            <p:spPr bwMode="auto">
              <a:xfrm>
                <a:off x="3971" y="2461"/>
                <a:ext cx="76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장기평균비용곡선</a:t>
                </a:r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V="1">
                <a:off x="3925" y="300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3" name="Text Box 15"/>
              <p:cNvSpPr txBox="1">
                <a:spLocks noChangeArrowheads="1"/>
              </p:cNvSpPr>
              <p:nvPr/>
            </p:nvSpPr>
            <p:spPr bwMode="auto">
              <a:xfrm>
                <a:off x="3744" y="3142"/>
                <a:ext cx="8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규모의 경제</a:t>
                </a:r>
              </a:p>
              <a:p>
                <a:r>
                  <a:rPr lang="en-US" altLang="ko-KR" sz="1000">
                    <a:solidFill>
                      <a:schemeClr val="tx1"/>
                    </a:solidFill>
                    <a:latin typeface="굴림" charset="-127"/>
                    <a:ea typeface="굴림" charset="-127"/>
                  </a:rPr>
                  <a:t>(economy of scale)</a:t>
                </a:r>
              </a:p>
            </p:txBody>
          </p:sp>
        </p:grpSp>
        <p:pic>
          <p:nvPicPr>
            <p:cNvPr id="27656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2112"/>
              <a:ext cx="2115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extBox 14"/>
          <p:cNvSpPr txBox="1">
            <a:spLocks noChangeArrowheads="1"/>
          </p:cNvSpPr>
          <p:nvPr/>
        </p:nvSpPr>
        <p:spPr bwMode="auto">
          <a:xfrm>
            <a:off x="2546350" y="2071688"/>
            <a:ext cx="405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적정규모에 미달하는 중소병원</a:t>
            </a:r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20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652" name="직사각형 15"/>
          <p:cNvSpPr>
            <a:spLocks noChangeArrowheads="1"/>
          </p:cNvSpPr>
          <p:nvPr/>
        </p:nvSpPr>
        <p:spPr bwMode="auto">
          <a:xfrm>
            <a:off x="644525" y="4814888"/>
            <a:ext cx="814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</a:pPr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병상 미만 병원의 병상</a:t>
            </a:r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병원의 </a:t>
            </a:r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90.6%, </a:t>
            </a:r>
            <a:r>
              <a:rPr lang="ko-KR" altLang="en-US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병상의 </a:t>
            </a:r>
            <a:r>
              <a:rPr lang="en-US" altLang="ko-KR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70.0% </a:t>
            </a:r>
          </a:p>
        </p:txBody>
      </p:sp>
      <p:sp>
        <p:nvSpPr>
          <p:cNvPr id="27653" name="자유형 16"/>
          <p:cNvSpPr>
            <a:spLocks/>
          </p:cNvSpPr>
          <p:nvPr/>
        </p:nvSpPr>
        <p:spPr bwMode="auto">
          <a:xfrm>
            <a:off x="5548313" y="2989263"/>
            <a:ext cx="2524125" cy="735012"/>
          </a:xfrm>
          <a:custGeom>
            <a:avLst/>
            <a:gdLst>
              <a:gd name="T0" fmla="*/ 0 w 2659294"/>
              <a:gd name="T1" fmla="*/ 0 h 734602"/>
              <a:gd name="T2" fmla="*/ 583212 w 2659294"/>
              <a:gd name="T3" fmla="*/ 555114 h 734602"/>
              <a:gd name="T4" fmla="*/ 1777405 w 2659294"/>
              <a:gd name="T5" fmla="*/ 729872 h 734602"/>
              <a:gd name="T6" fmla="*/ 2305072 w 2659294"/>
              <a:gd name="T7" fmla="*/ 585954 h 734602"/>
              <a:gd name="T8" fmla="*/ 2323586 w 2659294"/>
              <a:gd name="T9" fmla="*/ 555114 h 734602"/>
              <a:gd name="T10" fmla="*/ 2323586 w 2659294"/>
              <a:gd name="T11" fmla="*/ 565393 h 7346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59294"/>
              <a:gd name="T19" fmla="*/ 0 h 734602"/>
              <a:gd name="T20" fmla="*/ 2659294 w 2659294"/>
              <a:gd name="T21" fmla="*/ 734602 h 7346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59294" h="734602">
                <a:moveTo>
                  <a:pt x="0" y="0"/>
                </a:moveTo>
                <a:cubicBezTo>
                  <a:pt x="159249" y="216613"/>
                  <a:pt x="318499" y="433227"/>
                  <a:pt x="647272" y="554804"/>
                </a:cubicBezTo>
                <a:cubicBezTo>
                  <a:pt x="976045" y="676381"/>
                  <a:pt x="1654139" y="724328"/>
                  <a:pt x="1972638" y="729465"/>
                </a:cubicBezTo>
                <a:cubicBezTo>
                  <a:pt x="2291137" y="734602"/>
                  <a:pt x="2457236" y="614737"/>
                  <a:pt x="2558265" y="585627"/>
                </a:cubicBezTo>
                <a:cubicBezTo>
                  <a:pt x="2659294" y="556517"/>
                  <a:pt x="2575388" y="558229"/>
                  <a:pt x="2578813" y="554804"/>
                </a:cubicBezTo>
                <a:cubicBezTo>
                  <a:pt x="2582238" y="551379"/>
                  <a:pt x="2580525" y="558228"/>
                  <a:pt x="2578813" y="5650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7654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24A81901-9F77-4123-943F-E2566E9FEF65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5155" name="내용 개체 틀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의료민영화가 본격적으로 진행되면 모든 논의가 별 의미가 없어짐</a:t>
            </a:r>
            <a:endParaRPr lang="en-US" altLang="ko-KR"/>
          </a:p>
          <a:p>
            <a:pPr eaLnBrk="1" hangingPunct="1"/>
            <a:r>
              <a:rPr lang="ko-KR" altLang="en-US"/>
              <a:t>보다 적극적 복지모형을 염두에 두고 목표를 설정해야</a:t>
            </a:r>
            <a:r>
              <a:rPr lang="en-US" altLang="ko-KR"/>
              <a:t>-</a:t>
            </a:r>
            <a:r>
              <a:rPr lang="ko-KR" altLang="en-US"/>
              <a:t>보수진영과의 차별성</a:t>
            </a:r>
            <a:endParaRPr lang="en-US" altLang="ko-KR"/>
          </a:p>
          <a:p>
            <a:pPr eaLnBrk="1" hangingPunct="1"/>
            <a:r>
              <a:rPr lang="en-US" altLang="ko-KR"/>
              <a:t>‘</a:t>
            </a:r>
            <a:r>
              <a:rPr lang="ko-KR" altLang="en-US"/>
              <a:t>위험자부담전환</a:t>
            </a:r>
            <a:r>
              <a:rPr lang="en-US" altLang="ko-KR"/>
              <a:t>’</a:t>
            </a:r>
            <a:r>
              <a:rPr lang="ko-KR" altLang="en-US"/>
              <a:t> 전략을 펼치지 않는 한 변화는 제한적일 것임</a:t>
            </a:r>
            <a:endParaRPr lang="en-US" altLang="ko-KR"/>
          </a:p>
          <a:p>
            <a:pPr eaLnBrk="1" hangingPunct="1"/>
            <a:r>
              <a:rPr lang="en-US" altLang="ko-KR"/>
              <a:t>2012</a:t>
            </a:r>
            <a:r>
              <a:rPr lang="ko-KR" altLang="en-US"/>
              <a:t>년 화두는 </a:t>
            </a:r>
            <a:r>
              <a:rPr lang="en-US" altLang="ko-KR"/>
              <a:t>‘</a:t>
            </a:r>
            <a:r>
              <a:rPr lang="ko-KR" altLang="en-US"/>
              <a:t>복지</a:t>
            </a:r>
            <a:r>
              <a:rPr lang="en-US" altLang="ko-KR"/>
              <a:t>’ </a:t>
            </a:r>
          </a:p>
          <a:p>
            <a:pPr lvl="1" eaLnBrk="1" hangingPunct="1"/>
            <a:r>
              <a:rPr lang="ko-KR" altLang="en-US"/>
              <a:t>무상의료</a:t>
            </a:r>
            <a:r>
              <a:rPr lang="en-US" altLang="ko-KR"/>
              <a:t>(‘</a:t>
            </a:r>
            <a:r>
              <a:rPr lang="ko-KR" altLang="en-US"/>
              <a:t>의료보장개혁</a:t>
            </a:r>
            <a:r>
              <a:rPr lang="en-US" altLang="ko-KR"/>
              <a:t>’)</a:t>
            </a:r>
            <a:r>
              <a:rPr lang="ko-KR" altLang="en-US"/>
              <a:t>이 될 수도</a:t>
            </a:r>
            <a:endParaRPr lang="en-US" altLang="ko-KR"/>
          </a:p>
          <a:p>
            <a:pPr lvl="1" eaLnBrk="1" hangingPunct="1"/>
            <a:r>
              <a:rPr lang="ko-KR" altLang="en-US"/>
              <a:t>이를 위한 보다 체계적이고 구체적인 준비 필요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소결</a:t>
            </a:r>
            <a:endParaRPr lang="ko-KR" altLang="en-US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5157" name="슬라이드 번호 개체 틀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BB7DD1BB-F9DB-4037-8B87-F9CF6FF4B3F9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91513" cy="1074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ct val="5000"/>
              </a:spcAft>
              <a:defRPr/>
            </a:pPr>
            <a:r>
              <a:rPr lang="en-US" altLang="ko-KR" sz="11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한국 보건의료체계의 </a:t>
            </a:r>
            <a:b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기본적 합리성 확보를 위한 빅딜모형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b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보건의료 내 빅딜모형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altLang="ko-KR" sz="1100" kern="120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455738" y="1412875"/>
          <a:ext cx="6645275" cy="4162425"/>
        </p:xfrm>
        <a:graphic>
          <a:graphicData uri="http://schemas.openxmlformats.org/presentationml/2006/ole">
            <p:oleObj spid="_x0000_s307204" name="Visio" r:id="rId4" imgW="5945760" imgH="3444120" progId="">
              <p:embed/>
            </p:oleObj>
          </a:graphicData>
        </a:graphic>
      </p:graphicFrame>
      <p:sp>
        <p:nvSpPr>
          <p:cNvPr id="307205" name="Rectangle 4"/>
          <p:cNvSpPr>
            <a:spLocks noChangeArrowheads="1"/>
          </p:cNvSpPr>
          <p:nvPr/>
        </p:nvSpPr>
        <p:spPr bwMode="auto">
          <a:xfrm>
            <a:off x="1403350" y="5734050"/>
            <a:ext cx="6697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(</a:t>
            </a:r>
            <a:r>
              <a:rPr kumimoji="0" lang="ko-KR" altLang="en-US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출처</a:t>
            </a:r>
            <a:r>
              <a:rPr kumimoji="0" lang="en-US" altLang="ko-KR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: </a:t>
            </a:r>
            <a:r>
              <a:rPr kumimoji="0" lang="ko-KR" altLang="en-US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국민건강권수호와 의료계폐업철회를 위한 범국민 대책회의</a:t>
            </a:r>
            <a:r>
              <a:rPr kumimoji="0" lang="en-US" altLang="ko-KR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, </a:t>
            </a:r>
            <a:r>
              <a:rPr kumimoji="0" lang="ko-KR" altLang="en-US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의료개혁과 의약분업정착을 위한 시민사회단체 </a:t>
            </a:r>
            <a:r>
              <a:rPr kumimoji="0" lang="en-US" altLang="ko-KR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1</a:t>
            </a:r>
            <a:r>
              <a:rPr kumimoji="0" lang="ko-KR" altLang="en-US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차 토론회 자료</a:t>
            </a:r>
            <a:r>
              <a:rPr kumimoji="0" lang="en-US" altLang="ko-KR" sz="1400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rPr>
              <a:t>, 2000. 929)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7"/>
          <p:cNvSpPr txBox="1">
            <a:spLocks noGrp="1"/>
          </p:cNvSpPr>
          <p:nvPr/>
        </p:nvSpPr>
        <p:spPr>
          <a:xfrm>
            <a:off x="4356100" y="6308725"/>
            <a:ext cx="366713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EC005A0-4605-45AD-99B3-23ECDFB341E5}" type="slidenum">
              <a:rPr kumimoji="0" lang="ko-KR" altLang="en-US" sz="1000">
                <a:solidFill>
                  <a:schemeClr val="tx1"/>
                </a:solidFill>
                <a:latin typeface="+mn-lt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ko-KR" altLang="en-US" sz="1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9251" name="슬라이드 번호 개체 틀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endParaRPr kumimoji="0" lang="en-US" altLang="ko-KR" sz="1000">
              <a:solidFill>
                <a:schemeClr val="tx1"/>
              </a:solidFill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한국 보건의료체계의 </a:t>
            </a:r>
            <a:b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기본적 합리성 확보를 위한 빅딜모형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b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사회전체 빅딜모형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북유럽 모형</a:t>
            </a:r>
            <a:r>
              <a:rPr lang="en-US" altLang="ko-KR" sz="2400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476375" y="1557338"/>
            <a:ext cx="2446338" cy="41767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1"/>
                </a:solidFill>
                <a:latin typeface="+mn-lt"/>
                <a:ea typeface="+mn-ea"/>
              </a:rPr>
              <a:t>노동시장의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1"/>
                </a:solidFill>
                <a:latin typeface="+mn-lt"/>
                <a:ea typeface="+mn-ea"/>
              </a:rPr>
              <a:t>유연화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437188" y="1557338"/>
            <a:ext cx="2374900" cy="41036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무상 수준의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보건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복지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교육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보육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체계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>
                <a:solidFill>
                  <a:schemeClr val="tx1"/>
                </a:solidFill>
                <a:latin typeface="+mn-lt"/>
                <a:ea typeface="+mn-ea"/>
              </a:rPr>
              <a:t>확충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211638" y="3141663"/>
            <a:ext cx="865187" cy="792162"/>
          </a:xfrm>
          <a:prstGeom prst="leftRightArrow">
            <a:avLst>
              <a:gd name="adj1" fmla="val 50000"/>
              <a:gd name="adj2" fmla="val 21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9256" name="TextBox 6"/>
          <p:cNvSpPr txBox="1">
            <a:spLocks noChangeArrowheads="1"/>
          </p:cNvSpPr>
          <p:nvPr/>
        </p:nvSpPr>
        <p:spPr bwMode="auto">
          <a:xfrm>
            <a:off x="1000125" y="5926138"/>
            <a:ext cx="7500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8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rPr>
              <a:t>현재 한국사회는 노동시장의 유연화만 진행되고 있고 이를 감당할만한 사회안전망의 강화는 진행되고 있지 않음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12</a:t>
            </a:r>
          </a:p>
        </p:txBody>
      </p:sp>
      <p:sp>
        <p:nvSpPr>
          <p:cNvPr id="29698" name="제목 3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572375" cy="642938"/>
          </a:xfrm>
        </p:spPr>
        <p:txBody>
          <a:bodyPr/>
          <a:lstStyle/>
          <a:p>
            <a:pPr eaLnBrk="1" hangingPunct="1"/>
            <a:r>
              <a:rPr lang="ko-KR" altLang="en-US" sz="2400" b="1" smtClean="0"/>
              <a:t>의원 및 </a:t>
            </a:r>
            <a:r>
              <a:rPr lang="en-US" altLang="ko-KR" sz="2400" b="1" smtClean="0"/>
              <a:t>2</a:t>
            </a:r>
            <a:r>
              <a:rPr lang="ko-KR" altLang="en-US" sz="2400" b="1" smtClean="0"/>
              <a:t>차 병원의 병상규모별 기관수 및 병상수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71500" y="1643063"/>
          <a:ext cx="8072438" cy="4929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8155"/>
                <a:gridCol w="727434"/>
                <a:gridCol w="727434"/>
                <a:gridCol w="727434"/>
                <a:gridCol w="727434"/>
                <a:gridCol w="727434"/>
                <a:gridCol w="727434"/>
                <a:gridCol w="727434"/>
                <a:gridCol w="727434"/>
                <a:gridCol w="727434"/>
                <a:gridCol w="727434"/>
              </a:tblGrid>
              <a:tr h="224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의원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u="none" strike="noStrike" dirty="0" err="1">
                          <a:latin typeface="맑은 고딕" pitchFamily="50" charset="-127"/>
                          <a:ea typeface="맑은 고딕" pitchFamily="50" charset="-127"/>
                        </a:rPr>
                        <a:t>차병원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총계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4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병원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종합병원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소계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4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>
                          <a:latin typeface="맑은 고딕" pitchFamily="50" charset="-127"/>
                          <a:ea typeface="맑은 고딕" pitchFamily="50" charset="-127"/>
                        </a:rPr>
                        <a:t>기관수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kern="1200" dirty="0" err="1">
                          <a:latin typeface="맑은 고딕" pitchFamily="50" charset="-127"/>
                          <a:ea typeface="맑은 고딕" pitchFamily="50" charset="-127"/>
                        </a:rPr>
                        <a:t>병상수</a:t>
                      </a:r>
                      <a:endParaRPr lang="ko-KR" altLang="en-US" sz="1400" b="1" u="none" strike="noStrike" kern="120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1-29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6,910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99,397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6,910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99,397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30-49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165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7,716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304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11,433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11,433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469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19,149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50-99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61,006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186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813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61,192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814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61,272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100-199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599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83,917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9,453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662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93,370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662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93,370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200-299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198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47,164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25,649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72,813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304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72,813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소계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7,076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107,193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1,912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(94.6)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203,520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(80.2)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171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(61.7)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35,288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(40.3)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2,083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(90.6)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238,808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(70.0)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9,159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(97.7)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346,001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(77.1)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300-399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17,564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9,866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27,430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27,430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400-499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12,827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12,749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25,576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25,576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500-599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5,706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15,951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21,657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21,657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600-699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6,251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5,941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12,192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12,192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700-799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774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5,159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5,933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5,933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800-899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1,650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2,584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4,234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4,234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900-999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960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960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960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1000-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4,578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latin typeface="맑은 고딕" pitchFamily="50" charset="-127"/>
                          <a:ea typeface="맑은 고딕" pitchFamily="50" charset="-127"/>
                        </a:rPr>
                        <a:t>4,578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4,578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소계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110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(5.4)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50,310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(19.8)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106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(38.3)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52,250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(59.7)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216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(9.4)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102,560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(30.0)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216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(2.3)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102,560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(22.9)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총계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7,076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107,193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2,022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253,830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277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87,538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2,299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341,368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9,375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448,561 </a:t>
                      </a:r>
                    </a:p>
                    <a:p>
                      <a:pPr algn="r" fontAlgn="ctr"/>
                      <a:r>
                        <a:rPr lang="en-US" altLang="ko-KR" sz="140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(100.0)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633" marR="7633" marT="7633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923" name="Oval 1065"/>
          <p:cNvSpPr>
            <a:spLocks noChangeArrowheads="1"/>
          </p:cNvSpPr>
          <p:nvPr/>
        </p:nvSpPr>
        <p:spPr bwMode="auto">
          <a:xfrm>
            <a:off x="5795963" y="3860800"/>
            <a:ext cx="1500187" cy="2463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24" name="TextBox 6"/>
          <p:cNvSpPr txBox="1">
            <a:spLocks noChangeArrowheads="1"/>
          </p:cNvSpPr>
          <p:nvPr/>
        </p:nvSpPr>
        <p:spPr bwMode="auto">
          <a:xfrm>
            <a:off x="5000625" y="6584950"/>
            <a:ext cx="4000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자료원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건강보험심사평가원 의료기관현황자료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(2008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재분석</a:t>
            </a:r>
          </a:p>
        </p:txBody>
      </p:sp>
      <p:sp>
        <p:nvSpPr>
          <p:cNvPr id="29925" name="직사각형 7"/>
          <p:cNvSpPr>
            <a:spLocks noChangeArrowheads="1"/>
          </p:cNvSpPr>
          <p:nvPr/>
        </p:nvSpPr>
        <p:spPr bwMode="auto">
          <a:xfrm>
            <a:off x="500063" y="1068388"/>
            <a:ext cx="828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altLang="ko-KR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300</a:t>
            </a:r>
            <a:r>
              <a:rPr lang="ko-KR" altLang="en-US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병상 이상의 병원은 </a:t>
            </a:r>
            <a:r>
              <a:rPr lang="en-US" altLang="ko-KR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216</a:t>
            </a:r>
            <a:r>
              <a:rPr lang="ko-KR" altLang="en-US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(9.4%), </a:t>
            </a:r>
            <a:r>
              <a:rPr lang="ko-KR" altLang="en-US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병상 수 기준 </a:t>
            </a:r>
            <a:r>
              <a:rPr lang="en-US" altLang="ko-KR" sz="18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30.0%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2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/>
              <a:t>13</a:t>
            </a:r>
          </a:p>
        </p:txBody>
      </p:sp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모순 </a:t>
            </a:r>
            <a:r>
              <a:rPr lang="en-US" altLang="ko-KR" sz="2800" smtClean="0">
                <a:solidFill>
                  <a:srgbClr val="0404E0"/>
                </a:solidFill>
                <a:latin typeface="Wingdings 3" pitchFamily="18" charset="2"/>
              </a:rPr>
              <a:t>2. </a:t>
            </a:r>
            <a:r>
              <a:rPr lang="ko-KR" altLang="en-US" sz="2800" smtClean="0">
                <a:solidFill>
                  <a:srgbClr val="0404E0"/>
                </a:solidFill>
                <a:latin typeface="Wingdings 3" pitchFamily="18" charset="2"/>
              </a:rPr>
              <a:t>병원과 의원의 기능 혼재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1357313"/>
            <a:ext cx="8501063" cy="5000625"/>
          </a:xfrm>
        </p:spPr>
        <p:txBody>
          <a:bodyPr/>
          <a:lstStyle/>
          <a:p>
            <a:r>
              <a:rPr lang="ko-KR" altLang="en-US" smtClean="0">
                <a:solidFill>
                  <a:srgbClr val="262673"/>
                </a:solidFill>
              </a:rPr>
              <a:t>서양에서는</a:t>
            </a:r>
            <a:r>
              <a:rPr lang="en-US" altLang="ko-KR" smtClean="0">
                <a:solidFill>
                  <a:srgbClr val="262673"/>
                </a:solidFill>
              </a:rPr>
              <a:t>,</a:t>
            </a:r>
          </a:p>
          <a:p>
            <a:pPr lvl="1"/>
            <a:r>
              <a:rPr lang="ko-KR" altLang="en-US" smtClean="0"/>
              <a:t>의원</a:t>
            </a:r>
            <a:r>
              <a:rPr lang="en-US" altLang="ko-KR" smtClean="0"/>
              <a:t>(</a:t>
            </a:r>
            <a:r>
              <a:rPr lang="ko-KR" altLang="en-US" smtClean="0"/>
              <a:t>대개 개인 설립</a:t>
            </a:r>
            <a:r>
              <a:rPr lang="en-US" altLang="ko-KR" smtClean="0"/>
              <a:t>): </a:t>
            </a:r>
            <a:r>
              <a:rPr lang="ko-KR" altLang="en-US" smtClean="0"/>
              <a:t>외래진료</a:t>
            </a:r>
            <a:endParaRPr lang="en-US" altLang="ko-KR" smtClean="0"/>
          </a:p>
          <a:p>
            <a:pPr lvl="1"/>
            <a:r>
              <a:rPr lang="ko-KR" altLang="en-US" smtClean="0"/>
              <a:t>병원</a:t>
            </a:r>
            <a:r>
              <a:rPr lang="en-US" altLang="ko-KR" smtClean="0"/>
              <a:t>(</a:t>
            </a:r>
            <a:r>
              <a:rPr lang="ko-KR" altLang="en-US" smtClean="0"/>
              <a:t>대개 정부와 비영리법인 설립</a:t>
            </a:r>
            <a:r>
              <a:rPr lang="en-US" altLang="ko-KR" smtClean="0"/>
              <a:t>, 300</a:t>
            </a:r>
            <a:r>
              <a:rPr lang="ko-KR" altLang="en-US" smtClean="0"/>
              <a:t>병상 이상</a:t>
            </a:r>
            <a:r>
              <a:rPr lang="en-US" altLang="ko-KR" smtClean="0"/>
              <a:t>): </a:t>
            </a:r>
            <a:r>
              <a:rPr lang="ko-KR" altLang="en-US" smtClean="0"/>
              <a:t>입원진료</a:t>
            </a:r>
            <a:endParaRPr lang="en-US" altLang="ko-KR" smtClean="0"/>
          </a:p>
          <a:p>
            <a:pPr lvl="1">
              <a:buFont typeface="Wingdings" pitchFamily="2" charset="2"/>
              <a:buNone/>
            </a:pPr>
            <a:endParaRPr lang="en-US" altLang="ko-KR" sz="1000" smtClean="0">
              <a:sym typeface="Verdana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2000" smtClean="0">
                <a:sym typeface="Verdana" pitchFamily="34" charset="0"/>
              </a:rPr>
              <a:t> </a:t>
            </a:r>
            <a:r>
              <a:rPr lang="ko-KR" altLang="en-US" sz="2000" smtClean="0">
                <a:sym typeface="Verdana" pitchFamily="34" charset="0"/>
              </a:rPr>
              <a:t>의원과 병원의 시장 분할</a:t>
            </a:r>
            <a:r>
              <a:rPr lang="en-US" altLang="ko-KR" sz="2000" smtClean="0">
                <a:sym typeface="Verdana" pitchFamily="34" charset="0"/>
              </a:rPr>
              <a:t>: </a:t>
            </a:r>
            <a:r>
              <a:rPr lang="ko-KR" altLang="en-US" sz="2000" smtClean="0">
                <a:sym typeface="Verdana" pitchFamily="34" charset="0"/>
              </a:rPr>
              <a:t>의원과 병원은 보완재 관계</a:t>
            </a:r>
            <a:r>
              <a:rPr lang="en-US" altLang="ko-KR" sz="2000" smtClean="0">
                <a:sym typeface="Verdana" pitchFamily="34" charset="0"/>
              </a:rPr>
              <a:t>, </a:t>
            </a:r>
            <a:r>
              <a:rPr lang="ko-KR" altLang="en-US" sz="2000" smtClean="0">
                <a:sym typeface="Verdana" pitchFamily="34" charset="0"/>
              </a:rPr>
              <a:t>환자 의뢰와 협조 관계 구축</a:t>
            </a:r>
            <a:endParaRPr lang="en-US" altLang="ko-KR" sz="2000" smtClean="0"/>
          </a:p>
          <a:p>
            <a:endParaRPr lang="en-US" altLang="ko-KR" smtClean="0">
              <a:solidFill>
                <a:srgbClr val="262673"/>
              </a:solidFill>
            </a:endParaRPr>
          </a:p>
          <a:p>
            <a:r>
              <a:rPr lang="ko-KR" altLang="en-US" smtClean="0">
                <a:solidFill>
                  <a:srgbClr val="262673"/>
                </a:solidFill>
              </a:rPr>
              <a:t>한국에서는</a:t>
            </a:r>
            <a:r>
              <a:rPr lang="en-US" altLang="ko-KR" smtClean="0">
                <a:solidFill>
                  <a:srgbClr val="262673"/>
                </a:solidFill>
              </a:rPr>
              <a:t>,</a:t>
            </a:r>
          </a:p>
          <a:p>
            <a:pPr lvl="1"/>
            <a:r>
              <a:rPr lang="ko-KR" altLang="en-US" smtClean="0"/>
              <a:t>의원과 병원의 기능 미분화</a:t>
            </a:r>
            <a:endParaRPr lang="en-US" altLang="ko-KR" smtClean="0"/>
          </a:p>
          <a:p>
            <a:pPr lvl="2"/>
            <a:r>
              <a:rPr lang="ko-KR" altLang="en-US" smtClean="0"/>
              <a:t>일본의 제도가 그대로 이식</a:t>
            </a:r>
            <a:r>
              <a:rPr lang="en-US" altLang="ko-KR" smtClean="0"/>
              <a:t>: </a:t>
            </a:r>
            <a:r>
              <a:rPr lang="ko-KR" altLang="en-US" smtClean="0"/>
              <a:t>일본은 병원을 의원의 확장으로 인식</a:t>
            </a:r>
            <a:r>
              <a:rPr lang="en-US" altLang="ko-KR" smtClean="0"/>
              <a:t>, </a:t>
            </a:r>
            <a:r>
              <a:rPr lang="ko-KR" altLang="en-US" smtClean="0"/>
              <a:t>의원으로 돈 번 의사가 병원을 설립</a:t>
            </a:r>
            <a:endParaRPr lang="en-US" altLang="ko-KR" smtClean="0"/>
          </a:p>
          <a:p>
            <a:pPr lvl="2"/>
            <a:endParaRPr lang="en-US" altLang="ko-KR" sz="1000" smtClean="0"/>
          </a:p>
          <a:p>
            <a:pPr lvl="1">
              <a:buFont typeface="Wingdings" pitchFamily="2" charset="2"/>
              <a:buNone/>
            </a:pPr>
            <a:r>
              <a:rPr lang="en-US" altLang="ko-KR" sz="2000" smtClean="0">
                <a:sym typeface="Verdana" pitchFamily="34" charset="0"/>
              </a:rPr>
              <a:t> </a:t>
            </a:r>
            <a:r>
              <a:rPr lang="ko-KR" altLang="en-US" sz="2000" smtClean="0">
                <a:sym typeface="Verdana" pitchFamily="34" charset="0"/>
              </a:rPr>
              <a:t>의원과 병원의 시장 중복</a:t>
            </a:r>
            <a:r>
              <a:rPr lang="en-US" altLang="ko-KR" sz="2000" smtClean="0">
                <a:sym typeface="Verdana" pitchFamily="34" charset="0"/>
              </a:rPr>
              <a:t>: </a:t>
            </a:r>
            <a:r>
              <a:rPr lang="ko-KR" altLang="en-US" sz="2000" smtClean="0">
                <a:sym typeface="Verdana" pitchFamily="34" charset="0"/>
              </a:rPr>
              <a:t>의원과 병원은 경쟁 관계</a:t>
            </a:r>
            <a:r>
              <a:rPr lang="en-US" altLang="ko-KR" sz="2000" smtClean="0">
                <a:sym typeface="Verdana" pitchFamily="34" charset="0"/>
              </a:rPr>
              <a:t>, </a:t>
            </a:r>
            <a:r>
              <a:rPr lang="ko-KR" altLang="en-US" sz="2000" smtClean="0">
                <a:sym typeface="Verdana" pitchFamily="34" charset="0"/>
              </a:rPr>
              <a:t>협조 불가능</a:t>
            </a:r>
            <a:endParaRPr lang="ko-K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건보공단새업무교육-031218">
  <a:themeElements>
    <a:clrScheme name="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ahoma" pitchFamily="34" charset="0"/>
            <a:ea typeface="바탕체" pitchFamily="17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ahoma" pitchFamily="34" charset="0"/>
            <a:ea typeface="바탕체" pitchFamily="17" charset="-127"/>
          </a:defRPr>
        </a:defPPr>
      </a:lstStyle>
    </a:lnDef>
  </a:objectDefaults>
  <a:extraClrSchemeLst>
    <a:extraClrScheme>
      <a:clrScheme name="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광장">
  <a:themeElements>
    <a:clrScheme name="광장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광장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광장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광장">
  <a:themeElements>
    <a:clrScheme name="1_광장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광장">
      <a:majorFont>
        <a:latin typeface="Lucida Sans Unicode"/>
        <a:ea typeface="맑은 고딕"/>
        <a:cs typeface=""/>
      </a:majorFont>
      <a:minorFont>
        <a:latin typeface="Lucida Sans Unicode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광장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광장">
  <a:themeElements>
    <a:clrScheme name="2_광장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광장">
      <a:majorFont>
        <a:latin typeface="Lucida Sans Unicode"/>
        <a:ea typeface="맑은 고딕"/>
        <a:cs typeface=""/>
      </a:majorFont>
      <a:minorFont>
        <a:latin typeface="Lucida Sans Unicode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광장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건보공단새업무교육-031218</Template>
  <TotalTime>7345</TotalTime>
  <Words>6935</Words>
  <Application>Microsoft Office PowerPoint</Application>
  <PresentationFormat>On-screen Show (4:3)</PresentationFormat>
  <Paragraphs>1624</Paragraphs>
  <Slides>72</Slides>
  <Notes>72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디자인 서식 파일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93" baseType="lpstr">
      <vt:lpstr>Tahoma</vt:lpstr>
      <vt:lpstr>바탕체</vt:lpstr>
      <vt:lpstr>Arial</vt:lpstr>
      <vt:lpstr>맑은 고딕</vt:lpstr>
      <vt:lpstr>Wingdings</vt:lpstr>
      <vt:lpstr>굴림</vt:lpstr>
      <vt:lpstr>Wingdings 3</vt:lpstr>
      <vt:lpstr>Verdana</vt:lpstr>
      <vt:lpstr>Wingdings 2</vt:lpstr>
      <vt:lpstr>Lucida Sans Unicode</vt:lpstr>
      <vt:lpstr>HY헤드라인M</vt:lpstr>
      <vt:lpstr>바탕</vt:lpstr>
      <vt:lpstr>돋움</vt:lpstr>
      <vt:lpstr>한컴바탕</vt:lpstr>
      <vt:lpstr>System</vt:lpstr>
      <vt:lpstr>건보공단새업무교육-031218</vt:lpstr>
      <vt:lpstr>건보공단새업무교육-031218</vt:lpstr>
      <vt:lpstr>광장</vt:lpstr>
      <vt:lpstr>1_광장</vt:lpstr>
      <vt:lpstr>2_광장</vt:lpstr>
      <vt:lpstr>Visio</vt:lpstr>
      <vt:lpstr>건강보험과 보건의료공급체계  진단과 과제</vt:lpstr>
      <vt:lpstr>목 차</vt:lpstr>
      <vt:lpstr>I. 보건의료체계 모순의 배태</vt:lpstr>
      <vt:lpstr>1. 보건의료공급체계의 모순</vt:lpstr>
      <vt:lpstr>모순 1. 의사의 병원 소유</vt:lpstr>
      <vt:lpstr>의료기관별 기관수 및 병상수</vt:lpstr>
      <vt:lpstr>슬라이드 7</vt:lpstr>
      <vt:lpstr>의원 및 2차 병원의 병상규모별 기관수 및 병상수</vt:lpstr>
      <vt:lpstr>모순 2. 병원과 의원의 기능 혼재</vt:lpstr>
      <vt:lpstr>모순 3. 전문의의 개원 허용 </vt:lpstr>
      <vt:lpstr>슬라이드 11</vt:lpstr>
      <vt:lpstr>모순 4. 의사와 약사의 기능 혼재</vt:lpstr>
      <vt:lpstr>모순의 결합</vt:lpstr>
      <vt:lpstr>2. 건강보험 제도의 모순</vt:lpstr>
      <vt:lpstr>한국 의료보험의 태생적 모순</vt:lpstr>
      <vt:lpstr>모순 1. 공공재원 - 민간공급</vt:lpstr>
      <vt:lpstr>모순 2. 재정 보호 vs 재정 악화</vt:lpstr>
      <vt:lpstr>모순 3. 적용 인구와 급여의 제한</vt:lpstr>
      <vt:lpstr>모순 4. 조합방식의 운영체계와 급여 확대</vt:lpstr>
      <vt:lpstr>모순의 결합</vt:lpstr>
      <vt:lpstr>바람직하게는…</vt:lpstr>
      <vt:lpstr>보건의료공급체계와 건강보험 모순의 결합</vt:lpstr>
      <vt:lpstr>II. 보건의료의 전개: 1975 ~ 2010년</vt:lpstr>
      <vt:lpstr>1. 보건의료공급체계와 재정의 변화</vt:lpstr>
      <vt:lpstr>병원의 변화: 병상 공급정책</vt:lpstr>
      <vt:lpstr>병원의 변화: 병상 수급</vt:lpstr>
      <vt:lpstr>재정의 변화: 건강보험 적용률</vt:lpstr>
      <vt:lpstr>재정의 변화: 국민의료비 중 건강보험재정의 비율 </vt:lpstr>
      <vt:lpstr>재정의 변화: 진료비 중 건강보험 부담의 비율 </vt:lpstr>
      <vt:lpstr>재정의 변화: 민간의료보험의 시장 형성 </vt:lpstr>
      <vt:lpstr>재정의 변화: 민간의료보험의 팽창</vt:lpstr>
      <vt:lpstr>보건의료 재정의 변화 종합</vt:lpstr>
      <vt:lpstr>1975-2010년의 변화에 대한 해석 </vt:lpstr>
      <vt:lpstr>슬라이드 34</vt:lpstr>
      <vt:lpstr>2. 보건의료 정책의 혼선 </vt:lpstr>
      <vt:lpstr>정부의 보건의료정책 변화</vt:lpstr>
      <vt:lpstr>의 문 </vt:lpstr>
      <vt:lpstr>가설적  해답  </vt:lpstr>
      <vt:lpstr>슬라이드 39</vt:lpstr>
      <vt:lpstr>보건의료운동의 시기별 중심과제 </vt:lpstr>
      <vt:lpstr>III. 보건의료의 현 상황과 과제</vt:lpstr>
      <vt:lpstr>슬라이드 42</vt:lpstr>
      <vt:lpstr>보건의료에서 진보와 보수의 충돌</vt:lpstr>
      <vt:lpstr>담론의 형성과 전파 </vt:lpstr>
      <vt:lpstr>대립 구조</vt:lpstr>
      <vt:lpstr>국민건강보험과 민간의료보험</vt:lpstr>
      <vt:lpstr>공공병원의 재인식</vt:lpstr>
      <vt:lpstr>공공병원의 질적 현황: 국립대병원</vt:lpstr>
      <vt:lpstr>공공병원의 질적 현황: 국립대병원</vt:lpstr>
      <vt:lpstr>공공병원의 질적 현황: 지방의료원</vt:lpstr>
      <vt:lpstr>슬라이드 51</vt:lpstr>
      <vt:lpstr>병원의 공공의료 활동 강화 움직임</vt:lpstr>
      <vt:lpstr>공공의료 확충 관련 공약</vt:lpstr>
      <vt:lpstr>공공병원 설립 추진 현황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 건강권의 보호와 국민건강보험공단의 역할</dc:title>
  <dc:creator>Your User Name</dc:creator>
  <cp:lastModifiedBy>USER</cp:lastModifiedBy>
  <cp:revision>885</cp:revision>
  <dcterms:created xsi:type="dcterms:W3CDTF">2009-05-15T09:34:30Z</dcterms:created>
  <dcterms:modified xsi:type="dcterms:W3CDTF">2010-08-18T02:41:25Z</dcterms:modified>
</cp:coreProperties>
</file>